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72" r:id="rId2"/>
  </p:sldMasterIdLst>
  <p:notesMasterIdLst>
    <p:notesMasterId r:id="rId26"/>
  </p:notesMasterIdLst>
  <p:sldIdLst>
    <p:sldId id="292" r:id="rId3"/>
    <p:sldId id="257" r:id="rId4"/>
    <p:sldId id="259" r:id="rId5"/>
    <p:sldId id="273" r:id="rId6"/>
    <p:sldId id="274" r:id="rId7"/>
    <p:sldId id="265" r:id="rId8"/>
    <p:sldId id="269" r:id="rId9"/>
    <p:sldId id="267" r:id="rId10"/>
    <p:sldId id="282" r:id="rId11"/>
    <p:sldId id="293" r:id="rId12"/>
    <p:sldId id="283" r:id="rId13"/>
    <p:sldId id="284" r:id="rId14"/>
    <p:sldId id="287" r:id="rId15"/>
    <p:sldId id="296" r:id="rId16"/>
    <p:sldId id="297" r:id="rId17"/>
    <p:sldId id="298" r:id="rId18"/>
    <p:sldId id="299" r:id="rId19"/>
    <p:sldId id="300" r:id="rId20"/>
    <p:sldId id="301" r:id="rId21"/>
    <p:sldId id="289" r:id="rId22"/>
    <p:sldId id="290" r:id="rId23"/>
    <p:sldId id="270" r:id="rId24"/>
    <p:sldId id="291" r:id="rId25"/>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96" autoAdjust="0"/>
  </p:normalViewPr>
  <p:slideViewPr>
    <p:cSldViewPr snapToGrid="0">
      <p:cViewPr>
        <p:scale>
          <a:sx n="50" d="100"/>
          <a:sy n="50" d="100"/>
        </p:scale>
        <p:origin x="1906" y="509"/>
      </p:cViewPr>
      <p:guideLst>
        <p:guide orient="horz" pos="2160"/>
        <p:guide pos="3840"/>
      </p:guideLst>
    </p:cSldViewPr>
  </p:slideViewPr>
  <p:notesTextViewPr>
    <p:cViewPr>
      <p:scale>
        <a:sx n="1" d="1"/>
        <a:sy n="1" d="1"/>
      </p:scale>
      <p:origin x="0" y="0"/>
    </p:cViewPr>
  </p:notesTextViewPr>
  <p:sorterViewPr>
    <p:cViewPr>
      <p:scale>
        <a:sx n="100" d="100"/>
        <a:sy n="100" d="100"/>
      </p:scale>
      <p:origin x="0" y="-279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notesMaster" Target="notesMasters/notesMaster1.xml" /><Relationship Id="rId3" Type="http://schemas.openxmlformats.org/officeDocument/2006/relationships/slide" Target="slides/slide1.xml" /><Relationship Id="rId21" Type="http://schemas.openxmlformats.org/officeDocument/2006/relationships/slide" Target="slides/slide19.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presProps" Target="presProps.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tableStyles" Target="tableStyle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commentAuthors" Target="commentAuthors.xml" /><Relationship Id="rId30"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03"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04"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05" name="Rectangle 4"/>
          <p:cNvSpPr>
            <a:spLocks noGrp="1" noRot="1" noChangeAspect="1" noChangeArrowheads="1" noTextEdit="1"/>
          </p:cNvSpPr>
          <p:nvPr>
            <p:ph type="sldImg" idx="2"/>
          </p:nvPr>
        </p:nvSpPr>
        <p:spPr bwMode="auto">
          <a:xfrm>
            <a:off x="138113" y="766763"/>
            <a:ext cx="6823075" cy="3838575"/>
          </a:xfrm>
          <a:prstGeom prst="rect">
            <a:avLst/>
          </a:prstGeom>
          <a:noFill/>
          <a:ln w="9525">
            <a:solidFill>
              <a:srgbClr val="000000"/>
            </a:solidFill>
            <a:miter lim="800000"/>
            <a:headEnd/>
            <a:tailEnd/>
          </a:ln>
          <a:effectLst/>
        </p:spPr>
      </p:sp>
      <p:sp>
        <p:nvSpPr>
          <p:cNvPr id="1048706"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7"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08"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extLst>
      <p:ext uri="{BB962C8B-B14F-4D97-AF65-F5344CB8AC3E}">
        <p14:creationId xmlns:p14="http://schemas.microsoft.com/office/powerpoint/2010/main" val="161099727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9"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1048600"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1048601" name="Date Placeholder 3"/>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602" name="Footer Placeholder 4"/>
          <p:cNvSpPr>
            <a:spLocks noGrp="1"/>
          </p:cNvSpPr>
          <p:nvPr>
            <p:ph type="ftr" sz="quarter" idx="11"/>
          </p:nvPr>
        </p:nvSpPr>
        <p:spPr/>
        <p:txBody>
          <a:bodyPr/>
          <a:lstStyle/>
          <a:p>
            <a:endParaRPr lang="en-IN"/>
          </a:p>
        </p:txBody>
      </p:sp>
      <p:sp>
        <p:nvSpPr>
          <p:cNvPr id="1048603" name="Slide Number Placeholder 5"/>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92" name="Title 1"/>
          <p:cNvSpPr>
            <a:spLocks noGrp="1"/>
          </p:cNvSpPr>
          <p:nvPr>
            <p:ph type="title"/>
          </p:nvPr>
        </p:nvSpPr>
        <p:spPr/>
        <p:txBody>
          <a:bodyPr/>
          <a:lstStyle/>
          <a:p>
            <a:r>
              <a:rPr lang="en-US"/>
              <a:t>Click to edit Master title style</a:t>
            </a:r>
            <a:endParaRPr lang="en-IN"/>
          </a:p>
        </p:txBody>
      </p:sp>
      <p:sp>
        <p:nvSpPr>
          <p:cNvPr id="104869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4" name="Date Placeholder 3"/>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695" name="Footer Placeholder 4"/>
          <p:cNvSpPr>
            <a:spLocks noGrp="1"/>
          </p:cNvSpPr>
          <p:nvPr>
            <p:ph type="ftr" sz="quarter" idx="11"/>
          </p:nvPr>
        </p:nvSpPr>
        <p:spPr/>
        <p:txBody>
          <a:bodyPr/>
          <a:lstStyle/>
          <a:p>
            <a:endParaRPr lang="en-IN"/>
          </a:p>
        </p:txBody>
      </p:sp>
      <p:sp>
        <p:nvSpPr>
          <p:cNvPr id="1048696" name="Slide Number Placeholder 5"/>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76"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1048677"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78" name="Date Placeholder 3"/>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679" name="Footer Placeholder 4"/>
          <p:cNvSpPr>
            <a:spLocks noGrp="1"/>
          </p:cNvSpPr>
          <p:nvPr>
            <p:ph type="ftr" sz="quarter" idx="11"/>
          </p:nvPr>
        </p:nvSpPr>
        <p:spPr/>
        <p:txBody>
          <a:bodyPr/>
          <a:lstStyle/>
          <a:p>
            <a:endParaRPr lang="en-IN"/>
          </a:p>
        </p:txBody>
      </p:sp>
      <p:sp>
        <p:nvSpPr>
          <p:cNvPr id="1048680" name="Slide Number Placeholder 5"/>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3464379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182089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2778405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pPr defTabSz="685800"/>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2312263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pPr defTabSz="685800"/>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842378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pPr defTabSz="685800"/>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305265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pPr defTabSz="685800"/>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4188327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pPr defTabSz="685800"/>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3667442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6" name="Title 1"/>
          <p:cNvSpPr>
            <a:spLocks noGrp="1"/>
          </p:cNvSpPr>
          <p:nvPr>
            <p:ph type="title"/>
          </p:nvPr>
        </p:nvSpPr>
        <p:spPr/>
        <p:txBody>
          <a:bodyPr/>
          <a:lstStyle/>
          <a:p>
            <a:r>
              <a:rPr lang="en-US"/>
              <a:t>Click to edit Master title style</a:t>
            </a:r>
            <a:endParaRPr lang="en-IN"/>
          </a:p>
        </p:txBody>
      </p:sp>
      <p:sp>
        <p:nvSpPr>
          <p:cNvPr id="1048607"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08" name="Date Placeholder 3"/>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609" name="Footer Placeholder 4"/>
          <p:cNvSpPr>
            <a:spLocks noGrp="1"/>
          </p:cNvSpPr>
          <p:nvPr>
            <p:ph type="ftr" sz="quarter" idx="11"/>
          </p:nvPr>
        </p:nvSpPr>
        <p:spPr/>
        <p:txBody>
          <a:bodyPr/>
          <a:lstStyle/>
          <a:p>
            <a:endParaRPr lang="en-IN"/>
          </a:p>
        </p:txBody>
      </p:sp>
      <p:sp>
        <p:nvSpPr>
          <p:cNvPr id="1048610" name="Slide Number Placeholder 5"/>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pPr defTabSz="685800"/>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4126760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2765057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a:fld id="{15A1445C-36ED-4FD9-AF23-EDF61F42291D}" type="datetimeFigureOut">
              <a:rPr lang="en-IN" smtClean="0">
                <a:solidFill>
                  <a:prstClr val="black">
                    <a:tint val="75000"/>
                  </a:prstClr>
                </a:solidFill>
              </a:rPr>
              <a:pPr defTabSz="685800"/>
              <a:t>25-05-2025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pPr defTabSz="685800"/>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85800"/>
            <a:fld id="{91FE455E-2721-4C0C-BBAD-A09D317DEAD4}" type="slidenum">
              <a:rPr lang="en-IN" smtClean="0">
                <a:solidFill>
                  <a:prstClr val="black">
                    <a:tint val="75000"/>
                  </a:prstClr>
                </a:solidFill>
              </a:rPr>
              <a:pPr defTabSz="685800"/>
              <a:t>‹#›</a:t>
            </a:fld>
            <a:endParaRPr lang="en-IN">
              <a:solidFill>
                <a:prstClr val="black">
                  <a:tint val="75000"/>
                </a:prstClr>
              </a:solidFill>
            </a:endParaRPr>
          </a:p>
        </p:txBody>
      </p:sp>
    </p:spTree>
    <p:extLst>
      <p:ext uri="{BB962C8B-B14F-4D97-AF65-F5344CB8AC3E}">
        <p14:creationId xmlns:p14="http://schemas.microsoft.com/office/powerpoint/2010/main" val="1164054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87"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1048688"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89" name="Date Placeholder 3"/>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690" name="Footer Placeholder 4"/>
          <p:cNvSpPr>
            <a:spLocks noGrp="1"/>
          </p:cNvSpPr>
          <p:nvPr>
            <p:ph type="ftr" sz="quarter" idx="11"/>
          </p:nvPr>
        </p:nvSpPr>
        <p:spPr/>
        <p:txBody>
          <a:bodyPr/>
          <a:lstStyle/>
          <a:p>
            <a:endParaRPr lang="en-IN"/>
          </a:p>
        </p:txBody>
      </p:sp>
      <p:sp>
        <p:nvSpPr>
          <p:cNvPr id="1048691" name="Slide Number Placeholder 5"/>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58" name="Title 1"/>
          <p:cNvSpPr>
            <a:spLocks noGrp="1"/>
          </p:cNvSpPr>
          <p:nvPr>
            <p:ph type="title"/>
          </p:nvPr>
        </p:nvSpPr>
        <p:spPr/>
        <p:txBody>
          <a:bodyPr/>
          <a:lstStyle/>
          <a:p>
            <a:r>
              <a:rPr lang="en-US"/>
              <a:t>Click to edit Master title style</a:t>
            </a:r>
            <a:endParaRPr lang="en-IN"/>
          </a:p>
        </p:txBody>
      </p:sp>
      <p:sp>
        <p:nvSpPr>
          <p:cNvPr id="1048659"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0"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1" name="Date Placeholder 4"/>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662" name="Footer Placeholder 5"/>
          <p:cNvSpPr>
            <a:spLocks noGrp="1"/>
          </p:cNvSpPr>
          <p:nvPr>
            <p:ph type="ftr" sz="quarter" idx="11"/>
          </p:nvPr>
        </p:nvSpPr>
        <p:spPr/>
        <p:txBody>
          <a:bodyPr/>
          <a:lstStyle/>
          <a:p>
            <a:endParaRPr lang="en-IN"/>
          </a:p>
        </p:txBody>
      </p:sp>
      <p:sp>
        <p:nvSpPr>
          <p:cNvPr id="1048663" name="Slide Number Placeholder 6"/>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64" name="Title 1"/>
          <p:cNvSpPr>
            <a:spLocks noGrp="1"/>
          </p:cNvSpPr>
          <p:nvPr>
            <p:ph type="title"/>
          </p:nvPr>
        </p:nvSpPr>
        <p:spPr/>
        <p:txBody>
          <a:bodyPr/>
          <a:lstStyle/>
          <a:p>
            <a:r>
              <a:rPr lang="en-US"/>
              <a:t>Click to edit Master title style</a:t>
            </a:r>
            <a:endParaRPr lang="en-IN"/>
          </a:p>
        </p:txBody>
      </p:sp>
      <p:sp>
        <p:nvSpPr>
          <p:cNvPr id="1048665" name="Text Placeholder 2"/>
          <p:cNvSpPr>
            <a:spLocks noGrp="1"/>
          </p:cNvSpPr>
          <p:nvPr>
            <p:ph type="body" idx="1"/>
          </p:nvPr>
        </p:nvSpPr>
        <p:spPr>
          <a:xfrm>
            <a:off x="609600" y="1535113"/>
            <a:ext cx="5386917"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6"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7" name="Text Placeholder 4"/>
          <p:cNvSpPr>
            <a:spLocks noGrp="1"/>
          </p:cNvSpPr>
          <p:nvPr>
            <p:ph type="body" sz="quarter" idx="3"/>
          </p:nvPr>
        </p:nvSpPr>
        <p:spPr>
          <a:xfrm>
            <a:off x="6193368" y="1535113"/>
            <a:ext cx="5389033"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68"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69" name="Date Placeholder 6"/>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670" name="Footer Placeholder 7"/>
          <p:cNvSpPr>
            <a:spLocks noGrp="1"/>
          </p:cNvSpPr>
          <p:nvPr>
            <p:ph type="ftr" sz="quarter" idx="11"/>
          </p:nvPr>
        </p:nvSpPr>
        <p:spPr/>
        <p:txBody>
          <a:bodyPr/>
          <a:lstStyle/>
          <a:p>
            <a:endParaRPr lang="en-IN"/>
          </a:p>
        </p:txBody>
      </p:sp>
      <p:sp>
        <p:nvSpPr>
          <p:cNvPr id="1048671" name="Slide Number Placeholder 8"/>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72" name="Title 1"/>
          <p:cNvSpPr>
            <a:spLocks noGrp="1"/>
          </p:cNvSpPr>
          <p:nvPr>
            <p:ph type="title"/>
          </p:nvPr>
        </p:nvSpPr>
        <p:spPr/>
        <p:txBody>
          <a:bodyPr/>
          <a:lstStyle/>
          <a:p>
            <a:r>
              <a:rPr lang="en-US"/>
              <a:t>Click to edit Master title style</a:t>
            </a:r>
            <a:endParaRPr lang="en-IN"/>
          </a:p>
        </p:txBody>
      </p:sp>
      <p:sp>
        <p:nvSpPr>
          <p:cNvPr id="1048673" name="Date Placeholder 2"/>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674" name="Footer Placeholder 3"/>
          <p:cNvSpPr>
            <a:spLocks noGrp="1"/>
          </p:cNvSpPr>
          <p:nvPr>
            <p:ph type="ftr" sz="quarter" idx="11"/>
          </p:nvPr>
        </p:nvSpPr>
        <p:spPr/>
        <p:txBody>
          <a:bodyPr/>
          <a:lstStyle/>
          <a:p>
            <a:endParaRPr lang="en-IN"/>
          </a:p>
        </p:txBody>
      </p:sp>
      <p:sp>
        <p:nvSpPr>
          <p:cNvPr id="1048675" name="Slide Number Placeholder 4"/>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582" name="Footer Placeholder 2"/>
          <p:cNvSpPr>
            <a:spLocks noGrp="1"/>
          </p:cNvSpPr>
          <p:nvPr>
            <p:ph type="ftr" sz="quarter" idx="11"/>
          </p:nvPr>
        </p:nvSpPr>
        <p:spPr/>
        <p:txBody>
          <a:bodyPr/>
          <a:lstStyle/>
          <a:p>
            <a:endParaRPr lang="en-IN"/>
          </a:p>
        </p:txBody>
      </p:sp>
      <p:sp>
        <p:nvSpPr>
          <p:cNvPr id="1048583" name="Slide Number Placeholder 3"/>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97"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1048698"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99"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0" name="Date Placeholder 4"/>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701" name="Footer Placeholder 5"/>
          <p:cNvSpPr>
            <a:spLocks noGrp="1"/>
          </p:cNvSpPr>
          <p:nvPr>
            <p:ph type="ftr" sz="quarter" idx="11"/>
          </p:nvPr>
        </p:nvSpPr>
        <p:spPr/>
        <p:txBody>
          <a:bodyPr/>
          <a:lstStyle/>
          <a:p>
            <a:endParaRPr lang="en-IN"/>
          </a:p>
        </p:txBody>
      </p:sp>
      <p:sp>
        <p:nvSpPr>
          <p:cNvPr id="1048702" name="Slide Number Placeholder 6"/>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81"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1048682"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683"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4" name="Date Placeholder 4"/>
          <p:cNvSpPr>
            <a:spLocks noGrp="1"/>
          </p:cNvSpPr>
          <p:nvPr>
            <p:ph type="dt" sz="half" idx="10"/>
          </p:nvPr>
        </p:nvSpPr>
        <p:spPr/>
        <p:txBody>
          <a:bodyPr/>
          <a:lstStyle/>
          <a:p>
            <a:fld id="{1F293AAF-B1BA-4669-ACF0-5C51A9BFBBEB}" type="datetimeFigureOut">
              <a:rPr lang="en-IN" smtClean="0"/>
              <a:pPr/>
              <a:t>25-05-2025</a:t>
            </a:fld>
            <a:endParaRPr lang="en-IN"/>
          </a:p>
        </p:txBody>
      </p:sp>
      <p:sp>
        <p:nvSpPr>
          <p:cNvPr id="1048685" name="Footer Placeholder 5"/>
          <p:cNvSpPr>
            <a:spLocks noGrp="1"/>
          </p:cNvSpPr>
          <p:nvPr>
            <p:ph type="ftr" sz="quarter" idx="11"/>
          </p:nvPr>
        </p:nvSpPr>
        <p:spPr/>
        <p:txBody>
          <a:bodyPr/>
          <a:lstStyle/>
          <a:p>
            <a:endParaRPr lang="en-IN"/>
          </a:p>
        </p:txBody>
      </p:sp>
      <p:sp>
        <p:nvSpPr>
          <p:cNvPr id="1048686" name="Slide Number Placeholder 6"/>
          <p:cNvSpPr>
            <a:spLocks noGrp="1"/>
          </p:cNvSpPr>
          <p:nvPr>
            <p:ph type="sldNum" sz="quarter" idx="12"/>
          </p:nvPr>
        </p:nvSpPr>
        <p:spPr/>
        <p:txBody>
          <a:bodyPr/>
          <a:lstStyle/>
          <a:p>
            <a:fld id="{250A37A5-9AFD-4A5F-A255-85D1BB435D5C}"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293AAF-B1BA-4669-ACF0-5C51A9BFBBEB}" type="datetimeFigureOut">
              <a:rPr lang="en-IN" smtClean="0"/>
              <a:pPr/>
              <a:t>25-05-2025</a:t>
            </a:fld>
            <a:endParaRPr lang="en-IN"/>
          </a:p>
        </p:txBody>
      </p:sp>
      <p:sp>
        <p:nvSpPr>
          <p:cNvPr id="1048579"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A37A5-9AFD-4A5F-A255-85D1BB435D5C}"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293AAF-B1BA-4669-ACF0-5C51A9BFBBEB}" type="datetimeFigureOut">
              <a:rPr lang="en-IN" smtClean="0"/>
              <a:pPr/>
              <a:t>25-05-2025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A37A5-9AFD-4A5F-A255-85D1BB435D5C}" type="slidenum">
              <a:rPr lang="en-IN" smtClean="0"/>
              <a:pPr/>
              <a:t>‹#›</a:t>
            </a:fld>
            <a:endParaRPr lang="en-IN"/>
          </a:p>
        </p:txBody>
      </p:sp>
    </p:spTree>
    <p:extLst>
      <p:ext uri="{BB962C8B-B14F-4D97-AF65-F5344CB8AC3E}">
        <p14:creationId xmlns:p14="http://schemas.microsoft.com/office/powerpoint/2010/main" val="5132261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8694" y="488402"/>
            <a:ext cx="8342335" cy="978729"/>
          </a:xfrm>
          <a:prstGeom prst="rect">
            <a:avLst/>
          </a:prstGeom>
        </p:spPr>
        <p:txBody>
          <a:bodyPr wrap="square">
            <a:spAutoFit/>
          </a:bodyPr>
          <a:lstStyle/>
          <a:p>
            <a:pPr algn="ctr">
              <a:lnSpc>
                <a:spcPct val="160000"/>
              </a:lnSpc>
              <a:buNone/>
            </a:pPr>
            <a:r>
              <a:rPr lang="en-IN" b="1" spc="-1" dirty="0">
                <a:solidFill>
                  <a:srgbClr val="000000"/>
                </a:solidFill>
                <a:latin typeface="Times New Roman"/>
                <a:ea typeface="DejaVu Sans"/>
              </a:rPr>
              <a:t>SRI BALAJI CHOCKALINGAM ENGINEERING COLLEGE, ARNI.</a:t>
            </a:r>
            <a:endParaRPr lang="en-US" spc="-1" dirty="0">
              <a:latin typeface="Arial"/>
            </a:endParaRPr>
          </a:p>
          <a:p>
            <a:pPr algn="ctr">
              <a:lnSpc>
                <a:spcPct val="160000"/>
              </a:lnSpc>
              <a:buNone/>
            </a:pPr>
            <a:r>
              <a:rPr lang="en-IN" b="1" spc="-1" dirty="0">
                <a:solidFill>
                  <a:srgbClr val="000000"/>
                </a:solidFill>
                <a:latin typeface="Times New Roman"/>
                <a:ea typeface="DejaVu Sans"/>
              </a:rPr>
              <a:t>DEPARTMENT OF INFORMATION TECHNOLOGY</a:t>
            </a:r>
            <a:endParaRPr lang="en-US" spc="-1" dirty="0">
              <a:latin typeface="Arial"/>
            </a:endParaRPr>
          </a:p>
        </p:txBody>
      </p:sp>
      <p:sp>
        <p:nvSpPr>
          <p:cNvPr id="5" name="Rectangle 4"/>
          <p:cNvSpPr/>
          <p:nvPr/>
        </p:nvSpPr>
        <p:spPr>
          <a:xfrm>
            <a:off x="400833" y="4099254"/>
            <a:ext cx="4672207" cy="1846659"/>
          </a:xfrm>
          <a:prstGeom prst="rect">
            <a:avLst/>
          </a:prstGeom>
        </p:spPr>
        <p:txBody>
          <a:bodyPr wrap="square">
            <a:spAutoFit/>
          </a:bodyPr>
          <a:lstStyle/>
          <a:p>
            <a:pPr algn="ctr">
              <a:lnSpc>
                <a:spcPct val="150000"/>
              </a:lnSpc>
              <a:buNone/>
            </a:pPr>
            <a:r>
              <a:rPr lang="en-IN" spc="-1" dirty="0">
                <a:solidFill>
                  <a:srgbClr val="000000"/>
                </a:solidFill>
                <a:latin typeface="Times New Roman"/>
                <a:ea typeface="DejaVu Sans"/>
              </a:rPr>
              <a:t> </a:t>
            </a:r>
            <a:r>
              <a:rPr lang="en-IN" b="1" spc="-1" dirty="0">
                <a:solidFill>
                  <a:srgbClr val="000000"/>
                </a:solidFill>
                <a:latin typeface="Times New Roman"/>
                <a:ea typeface="DejaVu Sans"/>
              </a:rPr>
              <a:t>Supervised by</a:t>
            </a:r>
            <a:endParaRPr lang="en-US" spc="-1" dirty="0">
              <a:latin typeface="Arial"/>
            </a:endParaRPr>
          </a:p>
          <a:p>
            <a:pPr algn="ctr">
              <a:lnSpc>
                <a:spcPct val="150000"/>
              </a:lnSpc>
              <a:buNone/>
            </a:pPr>
            <a:r>
              <a:rPr lang="en-IN" sz="2200" spc="-1" dirty="0">
                <a:solidFill>
                  <a:srgbClr val="000000"/>
                </a:solidFill>
                <a:latin typeface="Times New Roman"/>
                <a:ea typeface="DejaVu Sans"/>
              </a:rPr>
              <a:t> </a:t>
            </a:r>
            <a:r>
              <a:rPr lang="en-IN" sz="2200" b="1" spc="-1" dirty="0">
                <a:solidFill>
                  <a:srgbClr val="000000"/>
                </a:solidFill>
                <a:latin typeface="Times New Roman"/>
                <a:ea typeface="DejaVu Sans"/>
              </a:rPr>
              <a:t>  M.E.,</a:t>
            </a:r>
            <a:endParaRPr lang="en-US" sz="2200" spc="-1" dirty="0">
              <a:latin typeface="Arial"/>
            </a:endParaRPr>
          </a:p>
          <a:p>
            <a:pPr algn="ctr">
              <a:lnSpc>
                <a:spcPct val="150000"/>
              </a:lnSpc>
              <a:buNone/>
            </a:pPr>
            <a:r>
              <a:rPr lang="en-IN" spc="-1" dirty="0">
                <a:solidFill>
                  <a:srgbClr val="000000"/>
                </a:solidFill>
                <a:latin typeface="Times New Roman"/>
                <a:ea typeface="DejaVu Sans"/>
              </a:rPr>
              <a:t>    Assistance Professor</a:t>
            </a:r>
            <a:endParaRPr lang="en-US" spc="-1" dirty="0">
              <a:latin typeface="Arial"/>
            </a:endParaRPr>
          </a:p>
          <a:p>
            <a:pPr algn="ctr">
              <a:lnSpc>
                <a:spcPct val="150000"/>
              </a:lnSpc>
              <a:buNone/>
            </a:pPr>
            <a:r>
              <a:rPr lang="en-IN" spc="-1" dirty="0">
                <a:solidFill>
                  <a:srgbClr val="000000"/>
                </a:solidFill>
                <a:latin typeface="Times New Roman"/>
                <a:ea typeface="DejaVu Sans"/>
              </a:rPr>
              <a:t>Dept of Information Technology</a:t>
            </a:r>
            <a:endParaRPr lang="en-US" dirty="0"/>
          </a:p>
        </p:txBody>
      </p:sp>
      <p:sp>
        <p:nvSpPr>
          <p:cNvPr id="6" name="Rectangle 5"/>
          <p:cNvSpPr/>
          <p:nvPr/>
        </p:nvSpPr>
        <p:spPr>
          <a:xfrm>
            <a:off x="6300591" y="4139499"/>
            <a:ext cx="5323561" cy="1421928"/>
          </a:xfrm>
          <a:prstGeom prst="rect">
            <a:avLst/>
          </a:prstGeom>
        </p:spPr>
        <p:txBody>
          <a:bodyPr wrap="square">
            <a:spAutoFit/>
          </a:bodyPr>
          <a:lstStyle/>
          <a:p>
            <a:pPr algn="ctr">
              <a:lnSpc>
                <a:spcPct val="160000"/>
              </a:lnSpc>
              <a:buNone/>
            </a:pPr>
            <a:r>
              <a:rPr lang="en-IN" spc="-1" dirty="0">
                <a:solidFill>
                  <a:srgbClr val="000000"/>
                </a:solidFill>
                <a:latin typeface="Times New Roman"/>
                <a:ea typeface="DejaVu Sans"/>
              </a:rPr>
              <a:t> </a:t>
            </a:r>
            <a:r>
              <a:rPr lang="en-IN" b="1" spc="-1" dirty="0">
                <a:solidFill>
                  <a:srgbClr val="000000"/>
                </a:solidFill>
                <a:latin typeface="Times New Roman"/>
                <a:ea typeface="DejaVu Sans"/>
              </a:rPr>
              <a:t>Presented by</a:t>
            </a:r>
            <a:endParaRPr lang="en-US" spc="-1" dirty="0">
              <a:latin typeface="Arial"/>
            </a:endParaRPr>
          </a:p>
          <a:p>
            <a:pPr algn="ctr">
              <a:lnSpc>
                <a:spcPct val="160000"/>
              </a:lnSpc>
              <a:buNone/>
            </a:pPr>
            <a:r>
              <a:rPr lang="en-IN" b="1" spc="-1" dirty="0">
                <a:solidFill>
                  <a:srgbClr val="000000"/>
                </a:solidFill>
                <a:latin typeface="Times New Roman"/>
                <a:ea typeface="DejaVu Sans"/>
              </a:rPr>
              <a:t>VIGNESH .A          -      [512721205043]</a:t>
            </a:r>
            <a:endParaRPr lang="en-US" spc="-1" dirty="0">
              <a:latin typeface="Arial"/>
            </a:endParaRPr>
          </a:p>
          <a:p>
            <a:pPr marL="61913" indent="-61913" algn="ctr">
              <a:lnSpc>
                <a:spcPct val="160000"/>
              </a:lnSpc>
              <a:buNone/>
            </a:pPr>
            <a:r>
              <a:rPr lang="en-IN" b="1" spc="-1" dirty="0">
                <a:solidFill>
                  <a:srgbClr val="000000"/>
                </a:solidFill>
                <a:latin typeface="Times New Roman"/>
                <a:ea typeface="DejaVu Sans"/>
              </a:rPr>
              <a:t>MANIVANNAN.C   -   [512721205301]</a:t>
            </a:r>
            <a:endParaRPr lang="en-US" dirty="0"/>
          </a:p>
        </p:txBody>
      </p:sp>
      <p:sp>
        <p:nvSpPr>
          <p:cNvPr id="2" name="Rectangle 1"/>
          <p:cNvSpPr/>
          <p:nvPr/>
        </p:nvSpPr>
        <p:spPr>
          <a:xfrm>
            <a:off x="400833" y="2296666"/>
            <a:ext cx="11341987" cy="1938992"/>
          </a:xfrm>
          <a:prstGeom prst="rect">
            <a:avLst/>
          </a:prstGeom>
        </p:spPr>
        <p:txBody>
          <a:bodyPr wrap="square">
            <a:spAutoFit/>
          </a:bodyPr>
          <a:lstStyle/>
          <a:p>
            <a:pPr marL="901700" indent="-901700" algn="ctr">
              <a:lnSpc>
                <a:spcPct val="200000"/>
              </a:lnSpc>
              <a:tabLst>
                <a:tab pos="1528763" algn="l"/>
              </a:tabLst>
            </a:pPr>
            <a:r>
              <a:rPr lang="en-IN" sz="2000" b="1" dirty="0">
                <a:effectLst/>
                <a:latin typeface="Times New Roman" panose="02020603050405020304" pitchFamily="18" charset="0"/>
                <a:ea typeface="Calibri" panose="020F0502020204030204" pitchFamily="34" charset="0"/>
                <a:cs typeface="Latha" panose="020B0604020202020204" pitchFamily="34" charset="0"/>
              </a:rPr>
              <a:t>IMPLEMENTATION OF A PREDICTIVE ANALYTICS SOFTWARE TOOL FOR LOAN EVALUATION BASED ON COMPREHENSIVE CUSTOMER DEMOGRAPHICS</a:t>
            </a:r>
          </a:p>
          <a:p>
            <a:pPr marL="901700" indent="-901700" algn="ctr">
              <a:tabLst>
                <a:tab pos="1528763" algn="l"/>
              </a:tabLst>
            </a:pPr>
            <a:r>
              <a:rPr lang="en-IN" sz="2000" b="1" dirty="0">
                <a:effectLst/>
                <a:latin typeface="Times New Roman" panose="02020603050405020304" pitchFamily="18" charset="0"/>
                <a:ea typeface="Calibri" panose="020F0502020204030204" pitchFamily="34" charset="0"/>
                <a:cs typeface="Latha" panose="020B0604020202020204" pitchFamily="34" charset="0"/>
              </a:rPr>
              <a:t> AND FINANCIAL BEHAVIOR</a:t>
            </a:r>
            <a:br>
              <a:rPr lang="en-IN" sz="2000" dirty="0">
                <a:effectLst/>
                <a:latin typeface="Calibri" panose="020F0502020204030204" pitchFamily="34" charset="0"/>
                <a:ea typeface="Calibri" panose="020F0502020204030204" pitchFamily="34" charset="0"/>
                <a:cs typeface="Latha" panose="020B0604020202020204" pitchFamily="34" charset="0"/>
              </a:rPr>
            </a:b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447246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099" y="439412"/>
            <a:ext cx="5561557" cy="800664"/>
          </a:xfrm>
        </p:spPr>
        <p:txBody>
          <a:bodyPr>
            <a:normAutofit/>
          </a:bodyPr>
          <a:lstStyle/>
          <a:p>
            <a:r>
              <a:rPr lang="en-US" sz="2400" b="1" dirty="0">
                <a:latin typeface="Times New Roman" pitchFamily="18" charset="0"/>
                <a:cs typeface="Times New Roman" pitchFamily="18" charset="0"/>
              </a:rPr>
              <a:t>SOFTWARE REQUIREMENTS:</a:t>
            </a:r>
          </a:p>
        </p:txBody>
      </p:sp>
      <p:sp>
        <p:nvSpPr>
          <p:cNvPr id="4" name="TextBox 3"/>
          <p:cNvSpPr txBox="1"/>
          <p:nvPr/>
        </p:nvSpPr>
        <p:spPr>
          <a:xfrm>
            <a:off x="1909012" y="1240076"/>
            <a:ext cx="7881288" cy="4414157"/>
          </a:xfrm>
          <a:prstGeom prst="rect">
            <a:avLst/>
          </a:prstGeom>
          <a:noFill/>
        </p:spPr>
        <p:txBody>
          <a:bodyPr wrap="square" rtlCol="0">
            <a:spAutoFit/>
          </a:bodyPr>
          <a:lstStyle/>
          <a:p>
            <a:pPr marL="457200" algn="just">
              <a:lnSpc>
                <a:spcPct val="150000"/>
              </a:lnSpc>
              <a:spcAft>
                <a:spcPts val="800"/>
              </a:spcAft>
              <a:buNone/>
            </a:pPr>
            <a:r>
              <a:rPr lang="en-US" sz="2800" dirty="0">
                <a:effectLst/>
                <a:latin typeface="Times New Roman" panose="02020603050405020304" pitchFamily="18" charset="0"/>
                <a:ea typeface="Calibri" panose="020F0502020204030204" pitchFamily="34" charset="0"/>
                <a:cs typeface="Latha" panose="020B0604020202020204" pitchFamily="34" charset="0"/>
              </a:rPr>
              <a:t>Language		: Python</a:t>
            </a:r>
            <a:endParaRPr lang="en-IN" sz="2800" dirty="0">
              <a:effectLst/>
              <a:latin typeface="Calibri" panose="020F0502020204030204" pitchFamily="34" charset="0"/>
              <a:ea typeface="Calibri" panose="020F0502020204030204" pitchFamily="34" charset="0"/>
              <a:cs typeface="Latha" panose="020B0604020202020204" pitchFamily="34" charset="0"/>
            </a:endParaRPr>
          </a:p>
          <a:p>
            <a:pPr marL="457200" algn="just">
              <a:lnSpc>
                <a:spcPct val="150000"/>
              </a:lnSpc>
              <a:spcAft>
                <a:spcPts val="800"/>
              </a:spcAft>
              <a:buNone/>
            </a:pPr>
            <a:r>
              <a:rPr lang="en-US" sz="2800" dirty="0">
                <a:effectLst/>
                <a:latin typeface="Times New Roman" panose="02020603050405020304" pitchFamily="18" charset="0"/>
                <a:ea typeface="Calibri" panose="020F0502020204030204" pitchFamily="34" charset="0"/>
                <a:cs typeface="Latha" panose="020B0604020202020204" pitchFamily="34" charset="0"/>
              </a:rPr>
              <a:t>Frontend			: HTML And CSS</a:t>
            </a:r>
            <a:endParaRPr lang="en-IN" sz="2800" dirty="0">
              <a:effectLst/>
              <a:latin typeface="Calibri" panose="020F0502020204030204" pitchFamily="34" charset="0"/>
              <a:ea typeface="Calibri" panose="020F0502020204030204" pitchFamily="34" charset="0"/>
              <a:cs typeface="Latha" panose="020B0604020202020204" pitchFamily="34" charset="0"/>
            </a:endParaRPr>
          </a:p>
          <a:p>
            <a:pPr marL="457200" algn="just">
              <a:lnSpc>
                <a:spcPct val="150000"/>
              </a:lnSpc>
              <a:spcAft>
                <a:spcPts val="800"/>
              </a:spcAft>
              <a:buNone/>
            </a:pPr>
            <a:r>
              <a:rPr lang="en-US" sz="2800" dirty="0">
                <a:effectLst/>
                <a:latin typeface="Times New Roman" panose="02020603050405020304" pitchFamily="18" charset="0"/>
                <a:ea typeface="Calibri" panose="020F0502020204030204" pitchFamily="34" charset="0"/>
                <a:cs typeface="Latha" panose="020B0604020202020204" pitchFamily="34" charset="0"/>
              </a:rPr>
              <a:t>Backend			: Machine Learning</a:t>
            </a:r>
            <a:endParaRPr lang="en-IN" sz="2800" dirty="0">
              <a:effectLst/>
              <a:latin typeface="Calibri" panose="020F0502020204030204" pitchFamily="34" charset="0"/>
              <a:ea typeface="Calibri" panose="020F0502020204030204" pitchFamily="34" charset="0"/>
              <a:cs typeface="Latha" panose="020B0604020202020204" pitchFamily="34" charset="0"/>
            </a:endParaRPr>
          </a:p>
          <a:p>
            <a:pPr marL="457200" algn="just">
              <a:lnSpc>
                <a:spcPct val="150000"/>
              </a:lnSpc>
              <a:spcAft>
                <a:spcPts val="800"/>
              </a:spcAft>
              <a:buNone/>
            </a:pPr>
            <a:r>
              <a:rPr lang="en-US" sz="2800" dirty="0">
                <a:effectLst/>
                <a:latin typeface="Times New Roman" panose="02020603050405020304" pitchFamily="18" charset="0"/>
                <a:ea typeface="Calibri" panose="020F0502020204030204" pitchFamily="34" charset="0"/>
                <a:cs typeface="Latha" panose="020B0604020202020204" pitchFamily="34" charset="0"/>
              </a:rPr>
              <a:t>Server			: Django </a:t>
            </a:r>
            <a:endParaRPr lang="en-IN" sz="2800" dirty="0">
              <a:effectLst/>
              <a:latin typeface="Calibri" panose="020F0502020204030204" pitchFamily="34" charset="0"/>
              <a:ea typeface="Calibri" panose="020F0502020204030204" pitchFamily="34" charset="0"/>
              <a:cs typeface="Latha" panose="020B0604020202020204" pitchFamily="34" charset="0"/>
            </a:endParaRPr>
          </a:p>
          <a:p>
            <a:pPr marL="457200" algn="just">
              <a:lnSpc>
                <a:spcPct val="150000"/>
              </a:lnSpc>
              <a:spcAft>
                <a:spcPts val="800"/>
              </a:spcAft>
              <a:buNone/>
            </a:pPr>
            <a:r>
              <a:rPr lang="en-US" sz="2800" dirty="0">
                <a:effectLst/>
                <a:latin typeface="Times New Roman" panose="02020603050405020304" pitchFamily="18" charset="0"/>
                <a:ea typeface="Calibri" panose="020F0502020204030204" pitchFamily="34" charset="0"/>
                <a:cs typeface="Latha" panose="020B0604020202020204" pitchFamily="34" charset="0"/>
              </a:rPr>
              <a:t>Operating system 	: Windows 10</a:t>
            </a:r>
            <a:endParaRPr lang="en-IN" sz="2800" dirty="0">
              <a:effectLst/>
              <a:latin typeface="Calibri" panose="020F0502020204030204" pitchFamily="34" charset="0"/>
              <a:ea typeface="Calibri" panose="020F0502020204030204" pitchFamily="34" charset="0"/>
              <a:cs typeface="Latha" panose="020B0604020202020204" pitchFamily="34" charset="0"/>
            </a:endParaRPr>
          </a:p>
          <a:p>
            <a:pPr marL="457200" algn="just">
              <a:lnSpc>
                <a:spcPct val="150000"/>
              </a:lnSpc>
              <a:spcAft>
                <a:spcPts val="800"/>
              </a:spcAft>
            </a:pPr>
            <a:r>
              <a:rPr lang="en-US" sz="2800" dirty="0">
                <a:effectLst/>
                <a:latin typeface="Times New Roman" panose="02020603050405020304" pitchFamily="18" charset="0"/>
                <a:ea typeface="Calibri" panose="020F0502020204030204" pitchFamily="34" charset="0"/>
                <a:cs typeface="Latha" panose="020B0604020202020204" pitchFamily="34" charset="0"/>
              </a:rPr>
              <a:t>IDE			: Google </a:t>
            </a:r>
            <a:r>
              <a:rPr lang="en-US" sz="2800" dirty="0" err="1">
                <a:effectLst/>
                <a:latin typeface="Times New Roman" panose="02020603050405020304" pitchFamily="18" charset="0"/>
                <a:ea typeface="Calibri" panose="020F0502020204030204" pitchFamily="34" charset="0"/>
                <a:cs typeface="Latha" panose="020B0604020202020204" pitchFamily="34" charset="0"/>
              </a:rPr>
              <a:t>Colab</a:t>
            </a:r>
            <a:endParaRPr lang="en-IN" sz="28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747720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1846" y="251565"/>
            <a:ext cx="6133578" cy="639762"/>
          </a:xfrm>
        </p:spPr>
        <p:txBody>
          <a:bodyPr>
            <a:noAutofit/>
          </a:bodyPr>
          <a:lstStyle/>
          <a:p>
            <a:r>
              <a:rPr lang="en-US" sz="4000" b="1" dirty="0">
                <a:latin typeface="Times New Roman" pitchFamily="18" charset="0"/>
                <a:cs typeface="Times New Roman" pitchFamily="18" charset="0"/>
              </a:rPr>
              <a:t>List Of Modules</a:t>
            </a:r>
          </a:p>
        </p:txBody>
      </p:sp>
      <p:sp>
        <p:nvSpPr>
          <p:cNvPr id="3" name="Content Placeholder 2"/>
          <p:cNvSpPr>
            <a:spLocks noGrp="1"/>
          </p:cNvSpPr>
          <p:nvPr>
            <p:ph idx="1"/>
          </p:nvPr>
        </p:nvSpPr>
        <p:spPr>
          <a:xfrm>
            <a:off x="3051607" y="1351767"/>
            <a:ext cx="6079868" cy="4391307"/>
          </a:xfrm>
        </p:spPr>
        <p:txBody>
          <a:bodyPr>
            <a:normAutofit fontScale="40000" lnSpcReduction="20000"/>
          </a:bodyPr>
          <a:lstStyle/>
          <a:p>
            <a:pPr marL="457200" indent="-457200" algn="just" fontAlgn="base">
              <a:lnSpc>
                <a:spcPct val="170000"/>
              </a:lnSpc>
              <a:buAutoNum type="arabicPeriod"/>
            </a:pPr>
            <a:r>
              <a:rPr lang="en-IN" sz="7600" dirty="0"/>
              <a:t>User Authentication Module</a:t>
            </a:r>
            <a:endParaRPr lang="en-IN" sz="7600" dirty="0">
              <a:latin typeface="Times New Roman" pitchFamily="18" charset="0"/>
              <a:cs typeface="Times New Roman" pitchFamily="18" charset="0"/>
            </a:endParaRPr>
          </a:p>
          <a:p>
            <a:pPr marL="457200" indent="-457200" algn="just" fontAlgn="base">
              <a:lnSpc>
                <a:spcPct val="170000"/>
              </a:lnSpc>
              <a:buAutoNum type="arabicPeriod"/>
            </a:pPr>
            <a:r>
              <a:rPr lang="en-IN" sz="7600" dirty="0"/>
              <a:t>Prediction Module</a:t>
            </a:r>
            <a:endParaRPr lang="en-IN" sz="7600" dirty="0">
              <a:latin typeface="Times New Roman" pitchFamily="18" charset="0"/>
              <a:cs typeface="Times New Roman" pitchFamily="18" charset="0"/>
            </a:endParaRPr>
          </a:p>
          <a:p>
            <a:pPr marL="457200" indent="-457200" algn="just" fontAlgn="base">
              <a:lnSpc>
                <a:spcPct val="170000"/>
              </a:lnSpc>
              <a:buAutoNum type="arabicPeriod"/>
            </a:pPr>
            <a:r>
              <a:rPr lang="en-IN" sz="7600" dirty="0"/>
              <a:t>Flask Web Interface Module</a:t>
            </a:r>
            <a:endParaRPr lang="en-IN" sz="7600" dirty="0">
              <a:latin typeface="Times New Roman" pitchFamily="18" charset="0"/>
              <a:cs typeface="Times New Roman" pitchFamily="18" charset="0"/>
            </a:endParaRPr>
          </a:p>
          <a:p>
            <a:pPr marL="457200" indent="-457200" algn="just" fontAlgn="base">
              <a:lnSpc>
                <a:spcPct val="170000"/>
              </a:lnSpc>
              <a:buAutoNum type="arabicPeriod"/>
            </a:pPr>
            <a:r>
              <a:rPr lang="en-IN" sz="7600" dirty="0"/>
              <a:t>Data Handling Module</a:t>
            </a:r>
            <a:endParaRPr lang="en-IN" sz="7600" dirty="0">
              <a:latin typeface="Times New Roman" pitchFamily="18" charset="0"/>
              <a:cs typeface="Times New Roman" pitchFamily="18" charset="0"/>
            </a:endParaRPr>
          </a:p>
          <a:p>
            <a:pPr marL="457200" indent="-457200" algn="just" fontAlgn="base">
              <a:lnSpc>
                <a:spcPct val="170000"/>
              </a:lnSpc>
              <a:buAutoNum type="arabicPeriod"/>
            </a:pPr>
            <a:r>
              <a:rPr lang="en-IN" sz="7600" dirty="0"/>
              <a:t>Database Module</a:t>
            </a:r>
            <a:endParaRPr lang="en-IN" sz="7600" dirty="0">
              <a:latin typeface="Times New Roman" pitchFamily="18" charset="0"/>
              <a:cs typeface="Times New Roman" pitchFamily="18" charset="0"/>
            </a:endParaRPr>
          </a:p>
          <a:p>
            <a:pPr marL="457200" indent="-457200" algn="just" fontAlgn="base">
              <a:lnSpc>
                <a:spcPct val="170000"/>
              </a:lnSpc>
              <a:buAutoNum type="arabicPeriod"/>
            </a:pPr>
            <a:endParaRPr lang="en-US" sz="11200" dirty="0">
              <a:latin typeface="Times New Roman" pitchFamily="18" charset="0"/>
              <a:cs typeface="Times New Roman" pitchFamily="18" charset="0"/>
            </a:endParaRPr>
          </a:p>
          <a:p>
            <a:pPr marL="457200" lvl="1" indent="0">
              <a:buNone/>
            </a:pP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95846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DDA476D-CF42-7150-508F-D13CE4D7E872}"/>
              </a:ext>
            </a:extLst>
          </p:cNvPr>
          <p:cNvSpPr>
            <a:spLocks noGrp="1"/>
          </p:cNvSpPr>
          <p:nvPr>
            <p:ph idx="1"/>
          </p:nvPr>
        </p:nvSpPr>
        <p:spPr>
          <a:xfrm>
            <a:off x="806053" y="571301"/>
            <a:ext cx="10972800" cy="5715398"/>
          </a:xfrm>
        </p:spPr>
        <p:txBody>
          <a:bodyPr>
            <a:normAutofit fontScale="92500" lnSpcReduction="10000"/>
          </a:bodyPr>
          <a:lstStyle/>
          <a:p>
            <a:pPr marL="0" indent="0">
              <a:buNone/>
            </a:pPr>
            <a:r>
              <a:rPr lang="en-GB" b="1"/>
              <a:t>1. User </a:t>
            </a:r>
            <a:r>
              <a:rPr lang="en-GB" b="1" dirty="0"/>
              <a:t>Authentication Module:</a:t>
            </a:r>
          </a:p>
          <a:p>
            <a:pPr marL="0" indent="0">
              <a:buNone/>
            </a:pPr>
            <a:r>
              <a:rPr lang="en-GB" dirty="0"/>
              <a:t>• </a:t>
            </a:r>
            <a:r>
              <a:rPr lang="en-US" dirty="0"/>
              <a:t>Allows users to sign up and log in securely using a </a:t>
            </a:r>
            <a:r>
              <a:rPr lang="en-US" dirty="0" err="1"/>
              <a:t>userna</a:t>
            </a:r>
            <a:r>
              <a:rPr lang="en-GB" dirty="0" err="1"/>
              <a:t>ame</a:t>
            </a:r>
            <a:r>
              <a:rPr lang="en-GB" dirty="0"/>
              <a:t>               </a:t>
            </a:r>
            <a:r>
              <a:rPr lang="en-US" dirty="0"/>
              <a:t>and password.</a:t>
            </a:r>
            <a:endParaRPr lang="en-GB" dirty="0"/>
          </a:p>
          <a:p>
            <a:pPr marL="0" indent="0">
              <a:buNone/>
            </a:pPr>
            <a:endParaRPr lang="en-GB" dirty="0"/>
          </a:p>
          <a:p>
            <a:pPr marL="0" indent="0">
              <a:buNone/>
            </a:pPr>
            <a:r>
              <a:rPr lang="en-GB" b="1" dirty="0"/>
              <a:t>2. Prediction Module:</a:t>
            </a:r>
          </a:p>
          <a:p>
            <a:pPr marL="0" indent="0">
              <a:buNone/>
            </a:pPr>
            <a:r>
              <a:rPr lang="en-GB" b="1" dirty="0"/>
              <a:t>• </a:t>
            </a:r>
            <a:r>
              <a:rPr lang="en-GB" dirty="0"/>
              <a:t>Uses a machine learning model to predict if a loan will be approved based on user data.</a:t>
            </a:r>
          </a:p>
          <a:p>
            <a:pPr marL="0" indent="0">
              <a:buNone/>
            </a:pPr>
            <a:endParaRPr lang="en-GB" dirty="0"/>
          </a:p>
          <a:p>
            <a:pPr marL="0" indent="0">
              <a:buNone/>
            </a:pPr>
            <a:r>
              <a:rPr lang="en-GB" b="1" dirty="0"/>
              <a:t>3.Flask Web Interface Module:</a:t>
            </a:r>
          </a:p>
          <a:p>
            <a:pPr marL="0" indent="0">
              <a:buNone/>
            </a:pPr>
            <a:r>
              <a:rPr lang="en-GB" b="1" dirty="0"/>
              <a:t>• </a:t>
            </a:r>
            <a:r>
              <a:rPr lang="en-GB" dirty="0"/>
              <a:t>Provides a user-friendly website for input and displays the prediction result.</a:t>
            </a:r>
          </a:p>
          <a:p>
            <a:pPr marL="0" indent="0">
              <a:buNone/>
            </a:pPr>
            <a:endParaRPr lang="en-US" dirty="0"/>
          </a:p>
        </p:txBody>
      </p:sp>
    </p:spTree>
    <p:extLst>
      <p:ext uri="{BB962C8B-B14F-4D97-AF65-F5344CB8AC3E}">
        <p14:creationId xmlns:p14="http://schemas.microsoft.com/office/powerpoint/2010/main" val="6940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AA9E114-3759-6FEA-4957-96B633664EF0}"/>
              </a:ext>
            </a:extLst>
          </p:cNvPr>
          <p:cNvSpPr>
            <a:spLocks noGrp="1"/>
          </p:cNvSpPr>
          <p:nvPr>
            <p:ph idx="1"/>
          </p:nvPr>
        </p:nvSpPr>
        <p:spPr>
          <a:xfrm>
            <a:off x="609600" y="428625"/>
            <a:ext cx="10972800" cy="5697539"/>
          </a:xfrm>
        </p:spPr>
        <p:txBody>
          <a:bodyPr/>
          <a:lstStyle/>
          <a:p>
            <a:pPr marL="0" indent="0">
              <a:buNone/>
            </a:pPr>
            <a:endParaRPr lang="en-GB" b="1" dirty="0"/>
          </a:p>
          <a:p>
            <a:pPr marL="0" indent="0">
              <a:buNone/>
            </a:pPr>
            <a:r>
              <a:rPr lang="en-GB" b="1" dirty="0"/>
              <a:t>4.Data Handling Module:</a:t>
            </a:r>
          </a:p>
          <a:p>
            <a:pPr marL="0" indent="0">
              <a:buNone/>
            </a:pPr>
            <a:r>
              <a:rPr lang="en-GB" b="1" dirty="0"/>
              <a:t>• </a:t>
            </a:r>
            <a:r>
              <a:rPr lang="en-GB" dirty="0"/>
              <a:t>Collects, cleans, and prepares the input data for accurate prediction.</a:t>
            </a:r>
          </a:p>
          <a:p>
            <a:pPr marL="0" indent="0">
              <a:buNone/>
            </a:pPr>
            <a:endParaRPr lang="en-GB" dirty="0"/>
          </a:p>
          <a:p>
            <a:pPr marL="0" indent="0">
              <a:buNone/>
            </a:pPr>
            <a:r>
              <a:rPr lang="en-GB" b="1" dirty="0"/>
              <a:t>5.Database Module:</a:t>
            </a:r>
          </a:p>
          <a:p>
            <a:pPr marL="0" indent="0">
              <a:buNone/>
            </a:pPr>
            <a:r>
              <a:rPr lang="en-GB" b="1" dirty="0"/>
              <a:t>• </a:t>
            </a:r>
            <a:r>
              <a:rPr lang="en-GB" dirty="0"/>
              <a:t>Stores user details and data securely using a database like SQLite.</a:t>
            </a:r>
          </a:p>
          <a:p>
            <a:pPr marL="0" indent="0">
              <a:buNone/>
            </a:pPr>
            <a:endParaRPr lang="en-US" b="1" dirty="0"/>
          </a:p>
        </p:txBody>
      </p:sp>
    </p:spTree>
    <p:extLst>
      <p:ext uri="{BB962C8B-B14F-4D97-AF65-F5344CB8AC3E}">
        <p14:creationId xmlns:p14="http://schemas.microsoft.com/office/powerpoint/2010/main" val="4091482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4"/>
          <p:cNvSpPr>
            <a:spLocks noChangeArrowheads="1"/>
          </p:cNvSpPr>
          <p:nvPr/>
        </p:nvSpPr>
        <p:spPr bwMode="auto">
          <a:xfrm>
            <a:off x="0" y="3676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15"/>
          <p:cNvSpPr>
            <a:spLocks noChangeArrowheads="1"/>
          </p:cNvSpPr>
          <p:nvPr/>
        </p:nvSpPr>
        <p:spPr bwMode="auto">
          <a:xfrm>
            <a:off x="0" y="6896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16"/>
          <p:cNvSpPr>
            <a:spLocks noChangeArrowheads="1"/>
          </p:cNvSpPr>
          <p:nvPr/>
        </p:nvSpPr>
        <p:spPr bwMode="auto">
          <a:xfrm>
            <a:off x="0" y="10115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17"/>
          <p:cNvSpPr>
            <a:spLocks noChangeArrowheads="1"/>
          </p:cNvSpPr>
          <p:nvPr/>
        </p:nvSpPr>
        <p:spPr bwMode="auto">
          <a:xfrm>
            <a:off x="0" y="13335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18"/>
          <p:cNvSpPr>
            <a:spLocks noChangeArrowheads="1"/>
          </p:cNvSpPr>
          <p:nvPr/>
        </p:nvSpPr>
        <p:spPr bwMode="auto">
          <a:xfrm>
            <a:off x="0" y="16554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19"/>
          <p:cNvSpPr>
            <a:spLocks noChangeArrowheads="1"/>
          </p:cNvSpPr>
          <p:nvPr/>
        </p:nvSpPr>
        <p:spPr bwMode="auto">
          <a:xfrm>
            <a:off x="0" y="19773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20"/>
          <p:cNvSpPr>
            <a:spLocks noChangeArrowheads="1"/>
          </p:cNvSpPr>
          <p:nvPr/>
        </p:nvSpPr>
        <p:spPr bwMode="auto">
          <a:xfrm>
            <a:off x="0" y="22993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21"/>
          <p:cNvSpPr>
            <a:spLocks noChangeArrowheads="1"/>
          </p:cNvSpPr>
          <p:nvPr/>
        </p:nvSpPr>
        <p:spPr bwMode="auto">
          <a:xfrm>
            <a:off x="0" y="26212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Rectangle 22"/>
          <p:cNvSpPr>
            <a:spLocks noChangeArrowheads="1"/>
          </p:cNvSpPr>
          <p:nvPr/>
        </p:nvSpPr>
        <p:spPr bwMode="auto">
          <a:xfrm>
            <a:off x="0" y="2943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23"/>
          <p:cNvSpPr>
            <a:spLocks noChangeArrowheads="1"/>
          </p:cNvSpPr>
          <p:nvPr/>
        </p:nvSpPr>
        <p:spPr bwMode="auto">
          <a:xfrm>
            <a:off x="0" y="32651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24"/>
          <p:cNvSpPr>
            <a:spLocks noChangeArrowheads="1"/>
          </p:cNvSpPr>
          <p:nvPr/>
        </p:nvSpPr>
        <p:spPr bwMode="auto">
          <a:xfrm>
            <a:off x="0" y="35871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Rectangle 25"/>
          <p:cNvSpPr>
            <a:spLocks noChangeArrowheads="1"/>
          </p:cNvSpPr>
          <p:nvPr/>
        </p:nvSpPr>
        <p:spPr bwMode="auto">
          <a:xfrm>
            <a:off x="0" y="39090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15"/>
          <p:cNvSpPr/>
          <p:nvPr/>
        </p:nvSpPr>
        <p:spPr>
          <a:xfrm>
            <a:off x="4693188" y="457201"/>
            <a:ext cx="1947969"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SCREEN SHOTS</a:t>
            </a:r>
            <a:endParaRPr lang="en-IN" dirty="0"/>
          </a:p>
        </p:txBody>
      </p:sp>
      <p:sp>
        <p:nvSpPr>
          <p:cNvPr id="2" name="Rectangle 2">
            <a:extLst>
              <a:ext uri="{FF2B5EF4-FFF2-40B4-BE49-F238E27FC236}">
                <a16:creationId xmlns:a16="http://schemas.microsoft.com/office/drawing/2014/main" id="{4CC1DB48-47DE-F504-A858-7E0AB0BADF54}"/>
              </a:ext>
            </a:extLst>
          </p:cNvPr>
          <p:cNvSpPr>
            <a:spLocks noChangeArrowheads="1"/>
          </p:cNvSpPr>
          <p:nvPr/>
        </p:nvSpPr>
        <p:spPr bwMode="auto">
          <a:xfrm>
            <a:off x="-1552367" y="2476500"/>
            <a:ext cx="223696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3073" name="Picture 1">
            <a:extLst>
              <a:ext uri="{FF2B5EF4-FFF2-40B4-BE49-F238E27FC236}">
                <a16:creationId xmlns:a16="http://schemas.microsoft.com/office/drawing/2014/main" id="{B87C2FE1-C3BD-C4B6-4A3A-CA33D7A12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 y="1676403"/>
            <a:ext cx="10500360" cy="40766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a:extLst>
              <a:ext uri="{FF2B5EF4-FFF2-40B4-BE49-F238E27FC236}">
                <a16:creationId xmlns:a16="http://schemas.microsoft.com/office/drawing/2014/main" id="{9D1EF8E7-1178-FFB0-8B89-37DE91AD6AD0}"/>
              </a:ext>
            </a:extLst>
          </p:cNvPr>
          <p:cNvSpPr>
            <a:spLocks noChangeArrowheads="1"/>
          </p:cNvSpPr>
          <p:nvPr/>
        </p:nvSpPr>
        <p:spPr bwMode="auto">
          <a:xfrm>
            <a:off x="-1552367" y="5753100"/>
            <a:ext cx="2236969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8019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DB9F7E-0C87-4216-B9B0-14A8A73A17B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7320" y="1051560"/>
            <a:ext cx="9372600" cy="5029200"/>
          </a:xfrm>
          <a:prstGeom prst="rect">
            <a:avLst/>
          </a:prstGeom>
          <a:noFill/>
          <a:ln>
            <a:noFill/>
          </a:ln>
        </p:spPr>
      </p:pic>
    </p:spTree>
    <p:extLst>
      <p:ext uri="{BB962C8B-B14F-4D97-AF65-F5344CB8AC3E}">
        <p14:creationId xmlns:p14="http://schemas.microsoft.com/office/powerpoint/2010/main" val="431229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B497AA-A402-D627-7B23-A8BC7E80FE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9680" y="944880"/>
            <a:ext cx="9982200" cy="5379720"/>
          </a:xfrm>
          <a:prstGeom prst="rect">
            <a:avLst/>
          </a:prstGeom>
          <a:noFill/>
          <a:ln>
            <a:noFill/>
          </a:ln>
        </p:spPr>
      </p:pic>
    </p:spTree>
    <p:extLst>
      <p:ext uri="{BB962C8B-B14F-4D97-AF65-F5344CB8AC3E}">
        <p14:creationId xmlns:p14="http://schemas.microsoft.com/office/powerpoint/2010/main" val="2571787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919B0-7645-7041-72BE-8E063AA6CF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160" y="701041"/>
            <a:ext cx="10942320" cy="5715000"/>
          </a:xfrm>
          <a:prstGeom prst="rect">
            <a:avLst/>
          </a:prstGeom>
          <a:noFill/>
          <a:ln>
            <a:noFill/>
          </a:ln>
        </p:spPr>
      </p:pic>
    </p:spTree>
    <p:extLst>
      <p:ext uri="{BB962C8B-B14F-4D97-AF65-F5344CB8AC3E}">
        <p14:creationId xmlns:p14="http://schemas.microsoft.com/office/powerpoint/2010/main" val="266689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53873-EAE4-A025-4188-196AD62574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720" y="502920"/>
            <a:ext cx="10988039" cy="5654040"/>
          </a:xfrm>
          <a:prstGeom prst="rect">
            <a:avLst/>
          </a:prstGeom>
          <a:noFill/>
          <a:ln>
            <a:noFill/>
          </a:ln>
        </p:spPr>
      </p:pic>
    </p:spTree>
    <p:extLst>
      <p:ext uri="{BB962C8B-B14F-4D97-AF65-F5344CB8AC3E}">
        <p14:creationId xmlns:p14="http://schemas.microsoft.com/office/powerpoint/2010/main" val="4130942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DC7C9F-B619-1255-4550-9F7653B3ED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080" y="624840"/>
            <a:ext cx="10683239" cy="5608320"/>
          </a:xfrm>
          <a:prstGeom prst="rect">
            <a:avLst/>
          </a:prstGeom>
          <a:noFill/>
          <a:ln>
            <a:noFill/>
          </a:ln>
        </p:spPr>
      </p:pic>
    </p:spTree>
    <p:extLst>
      <p:ext uri="{BB962C8B-B14F-4D97-AF65-F5344CB8AC3E}">
        <p14:creationId xmlns:p14="http://schemas.microsoft.com/office/powerpoint/2010/main" val="1159879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7870" y="463465"/>
            <a:ext cx="11166764" cy="623455"/>
          </a:xfrm>
        </p:spPr>
        <p:txBody>
          <a:bodyPr>
            <a:normAutofit fontScale="90000"/>
          </a:bodyPr>
          <a:lstStyle/>
          <a:p>
            <a:r>
              <a:rPr lang="en-IN" sz="4000"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Abstract</a:t>
            </a:r>
            <a:endParaRPr lang="en-US"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625352" y="1570616"/>
            <a:ext cx="11166764" cy="4625789"/>
          </a:xfrm>
        </p:spPr>
        <p:txBody>
          <a:bodyPr>
            <a:noAutofit/>
          </a:bodyPr>
          <a:lstStyle/>
          <a:p>
            <a:pPr marL="0" indent="0" algn="just" defTabSz="914411">
              <a:lnSpc>
                <a:spcPct val="150000"/>
              </a:lnSpc>
              <a:spcBef>
                <a:spcPts val="1000"/>
              </a:spcBef>
              <a:buNone/>
              <a:defRPr/>
            </a:pPr>
            <a:r>
              <a:rPr lang="en-US" sz="2000" dirty="0">
                <a:latin typeface="Times New Roman" panose="02020603050405020304" pitchFamily="18" charset="0"/>
                <a:cs typeface="Times New Roman" panose="02020603050405020304" pitchFamily="18" charset="0"/>
              </a:rPr>
              <a:t>	Loan approval prediction is a practical application of machine learning that helps in evaluating the eligibility of loan applicants based on their financial history and profile. In our daily lives, applying for a loan involves several checks and can be time-consuming. Many applicants face uncertainty regarding whether their application will be approved or rejected. The proposed system is designed to simplify this process using an intelligent prediction model. This system uses a Decision Tree classifier, a machine learning algorithm, to analyze various financial factors like income, credit score, loan amount, and asset value. The model is trained using historical loan data and then used to predict the likelihood of loan approval for new users. This web-based system allows users to register, log in, and receive real-time predictions about their loan status, making the process faster, more accessible, and transparent.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Title 1"/>
          <p:cNvSpPr>
            <a:spLocks noGrp="1"/>
          </p:cNvSpPr>
          <p:nvPr>
            <p:ph type="ctrTitle"/>
          </p:nvPr>
        </p:nvSpPr>
        <p:spPr>
          <a:xfrm>
            <a:off x="2054268" y="3519"/>
            <a:ext cx="5761973" cy="727363"/>
          </a:xfrm>
        </p:spPr>
        <p:txBody>
          <a:bodyPr>
            <a:no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1048657" name="Subtitle 2"/>
          <p:cNvSpPr>
            <a:spLocks noGrp="1"/>
          </p:cNvSpPr>
          <p:nvPr>
            <p:ph type="subTitle" idx="1"/>
          </p:nvPr>
        </p:nvSpPr>
        <p:spPr>
          <a:xfrm>
            <a:off x="572086" y="4028902"/>
            <a:ext cx="11291668" cy="5618018"/>
          </a:xfrm>
        </p:spPr>
        <p:txBody>
          <a:bodyPr>
            <a:normAutofit fontScale="95000"/>
          </a:bodyPr>
          <a:lstStyle/>
          <a:p>
            <a:pPr algn="just"/>
            <a:r>
              <a:rPr lang="en-US" sz="2500" dirty="0">
                <a:solidFill>
                  <a:schemeClr val="tx1"/>
                </a:solidFill>
                <a:latin typeface="Times New Roman" panose="02020603050405020304" pitchFamily="18" charset="0"/>
                <a:cs typeface="Times New Roman" panose="02020603050405020304" pitchFamily="18" charset="0"/>
              </a:rPr>
              <a:t>	</a:t>
            </a:r>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1D38AEF3-A30C-C4AE-D970-CFF7793A8A5E}"/>
              </a:ext>
            </a:extLst>
          </p:cNvPr>
          <p:cNvSpPr>
            <a:spLocks noChangeArrowheads="1"/>
          </p:cNvSpPr>
          <p:nvPr/>
        </p:nvSpPr>
        <p:spPr bwMode="auto">
          <a:xfrm>
            <a:off x="160020" y="921405"/>
            <a:ext cx="11871960" cy="556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The proposed </a:t>
            </a:r>
            <a:r>
              <a:rPr kumimoji="0" lang="en-US" altLang="en-US" sz="2400" b="1" i="0" u="none" strike="noStrike" cap="none" normalizeH="0" baseline="0" dirty="0">
                <a:ln>
                  <a:noFill/>
                </a:ln>
                <a:solidFill>
                  <a:schemeClr val="tx1"/>
                </a:solidFill>
                <a:effectLst/>
                <a:latin typeface="Arial" panose="020B0604020202020204" pitchFamily="34" charset="0"/>
              </a:rPr>
              <a:t>web-based Loan Prediction System</a:t>
            </a:r>
            <a:r>
              <a:rPr kumimoji="0" lang="en-US" altLang="en-US" sz="2400" b="0" i="0" u="none" strike="noStrike" cap="none" normalizeH="0" baseline="0" dirty="0">
                <a:ln>
                  <a:noFill/>
                </a:ln>
                <a:solidFill>
                  <a:schemeClr val="tx1"/>
                </a:solidFill>
                <a:effectLst/>
                <a:latin typeface="Arial" panose="020B0604020202020204" pitchFamily="34" charset="0"/>
              </a:rPr>
              <a:t> uses an </a:t>
            </a:r>
            <a:r>
              <a:rPr kumimoji="0" lang="en-US" altLang="en-US" sz="2400" b="1" i="0" u="none" strike="noStrike" cap="none" normalizeH="0" baseline="0" dirty="0">
                <a:ln>
                  <a:noFill/>
                </a:ln>
                <a:solidFill>
                  <a:schemeClr val="tx1"/>
                </a:solidFill>
                <a:effectLst/>
                <a:latin typeface="Arial" panose="020B0604020202020204" pitchFamily="34" charset="0"/>
              </a:rPr>
              <a:t>Explainable     	Decision Tree (</a:t>
            </a:r>
            <a:r>
              <a:rPr kumimoji="0" lang="en-US" altLang="en-US" sz="2400" b="1" i="0" u="none" strike="noStrike" cap="none" normalizeH="0" baseline="0" dirty="0" err="1">
                <a:ln>
                  <a:noFill/>
                </a:ln>
                <a:solidFill>
                  <a:schemeClr val="tx1"/>
                </a:solidFill>
                <a:effectLst/>
                <a:latin typeface="Arial" panose="020B0604020202020204" pitchFamily="34" charset="0"/>
              </a:rPr>
              <a:t>xDT</a:t>
            </a:r>
            <a:r>
              <a:rPr kumimoji="0" lang="en-US" altLang="en-US" sz="2400" b="1" i="0" u="none" strike="noStrike" cap="none" normalizeH="0" baseline="0" dirty="0">
                <a:ln>
                  <a:noFill/>
                </a:ln>
                <a:solidFill>
                  <a:schemeClr val="tx1"/>
                </a:solidFill>
                <a:effectLst/>
                <a:latin typeface="Arial" panose="020B0604020202020204" pitchFamily="34" charset="0"/>
              </a:rPr>
              <a:t>)</a:t>
            </a:r>
            <a:r>
              <a:rPr kumimoji="0" lang="en-US" altLang="en-US" sz="2400" b="0" i="0" u="none" strike="noStrike" cap="none" normalizeH="0" baseline="0" dirty="0">
                <a:ln>
                  <a:noFill/>
                </a:ln>
                <a:solidFill>
                  <a:schemeClr val="tx1"/>
                </a:solidFill>
                <a:effectLst/>
                <a:latin typeface="Arial" panose="020B0604020202020204" pitchFamily="34" charset="0"/>
              </a:rPr>
              <a:t> algorithm for transparent and understandable predictions.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It helps predict </a:t>
            </a:r>
            <a:r>
              <a:rPr kumimoji="0" lang="en-US" altLang="en-US" sz="2400" b="1" i="0" u="none" strike="noStrike" cap="none" normalizeH="0" baseline="0" dirty="0">
                <a:ln>
                  <a:noFill/>
                </a:ln>
                <a:solidFill>
                  <a:schemeClr val="tx1"/>
                </a:solidFill>
                <a:effectLst/>
                <a:latin typeface="Arial" panose="020B0604020202020204" pitchFamily="34" charset="0"/>
              </a:rPr>
              <a:t>loan approval status</a:t>
            </a:r>
            <a:r>
              <a:rPr kumimoji="0" lang="en-US" altLang="en-US" sz="2400" b="0" i="0" u="none" strike="noStrike" cap="none" normalizeH="0" baseline="0" dirty="0">
                <a:ln>
                  <a:noFill/>
                </a:ln>
                <a:solidFill>
                  <a:schemeClr val="tx1"/>
                </a:solidFill>
                <a:effectLst/>
                <a:latin typeface="Arial" panose="020B0604020202020204" pitchFamily="34" charset="0"/>
              </a:rPr>
              <a:t> based on user input such as income, credit 	history, employment, and other relevant features.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The </a:t>
            </a:r>
            <a:r>
              <a:rPr kumimoji="0" lang="en-US" altLang="en-US" sz="2400" b="1" i="0" u="none" strike="noStrike" cap="none" normalizeH="0" baseline="0" dirty="0">
                <a:ln>
                  <a:noFill/>
                </a:ln>
                <a:solidFill>
                  <a:schemeClr val="tx1"/>
                </a:solidFill>
                <a:effectLst/>
                <a:latin typeface="Arial" panose="020B0604020202020204" pitchFamily="34" charset="0"/>
              </a:rPr>
              <a:t>explainable model</a:t>
            </a:r>
            <a:r>
              <a:rPr kumimoji="0" lang="en-US" altLang="en-US" sz="2400" b="0" i="0" u="none" strike="noStrike" cap="none" normalizeH="0" baseline="0" dirty="0">
                <a:ln>
                  <a:noFill/>
                </a:ln>
                <a:solidFill>
                  <a:schemeClr val="tx1"/>
                </a:solidFill>
                <a:effectLst/>
                <a:latin typeface="Arial" panose="020B0604020202020204" pitchFamily="34" charset="0"/>
              </a:rPr>
              <a:t> ensures that users can clearly understand </a:t>
            </a:r>
            <a:r>
              <a:rPr kumimoji="0" lang="en-US" altLang="en-US" sz="2400" b="1" i="0" u="none" strike="noStrike" cap="none" normalizeH="0" baseline="0" dirty="0">
                <a:ln>
                  <a:noFill/>
                </a:ln>
                <a:solidFill>
                  <a:schemeClr val="tx1"/>
                </a:solidFill>
                <a:effectLst/>
                <a:latin typeface="Arial" panose="020B0604020202020204" pitchFamily="34" charset="0"/>
              </a:rPr>
              <a:t>why a loan is 	approved or rejected</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The system provides </a:t>
            </a:r>
            <a:r>
              <a:rPr kumimoji="0" lang="en-US" altLang="en-US" sz="2400" b="1" i="0" u="none" strike="noStrike" cap="none" normalizeH="0" baseline="0" dirty="0">
                <a:ln>
                  <a:noFill/>
                </a:ln>
                <a:solidFill>
                  <a:schemeClr val="tx1"/>
                </a:solidFill>
                <a:effectLst/>
                <a:latin typeface="Arial" panose="020B0604020202020204" pitchFamily="34" charset="0"/>
              </a:rPr>
              <a:t>real-time prediction and feedback</a:t>
            </a:r>
            <a:r>
              <a:rPr kumimoji="0" lang="en-US" altLang="en-US" sz="2400" b="0" i="0" u="none" strike="noStrike" cap="none" normalizeH="0" baseline="0" dirty="0">
                <a:ln>
                  <a:noFill/>
                </a:ln>
                <a:solidFill>
                  <a:schemeClr val="tx1"/>
                </a:solidFill>
                <a:effectLst/>
                <a:latin typeface="Arial" panose="020B0604020202020204" pitchFamily="34" charset="0"/>
              </a:rPr>
              <a:t>, enhancing user 	experience and reducing wait times.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 </a:t>
            </a:r>
            <a:r>
              <a:rPr kumimoji="0" lang="en-US" altLang="en-US" sz="2400" b="1" i="0" u="none" strike="noStrike" cap="none" normalizeH="0" baseline="0" dirty="0">
                <a:ln>
                  <a:noFill/>
                </a:ln>
                <a:solidFill>
                  <a:schemeClr val="tx1"/>
                </a:solidFill>
                <a:effectLst/>
                <a:latin typeface="Arial" panose="020B0604020202020204" pitchFamily="34" charset="0"/>
              </a:rPr>
              <a:t>user-friendly interface</a:t>
            </a:r>
            <a:r>
              <a:rPr kumimoji="0" lang="en-US" altLang="en-US" sz="2400" b="0" i="0" u="none" strike="noStrike" cap="none" normalizeH="0" baseline="0" dirty="0">
                <a:ln>
                  <a:noFill/>
                </a:ln>
                <a:solidFill>
                  <a:schemeClr val="tx1"/>
                </a:solidFill>
                <a:effectLst/>
                <a:latin typeface="Arial" panose="020B0604020202020204" pitchFamily="34" charset="0"/>
              </a:rPr>
              <a:t> enables applicants to easily input their data and 	interact with the system without technical knowledge.</a:t>
            </a:r>
          </a:p>
        </p:txBody>
      </p:sp>
    </p:spTree>
    <p:extLst>
      <p:ext uri="{BB962C8B-B14F-4D97-AF65-F5344CB8AC3E}">
        <p14:creationId xmlns:p14="http://schemas.microsoft.com/office/powerpoint/2010/main" val="461451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Title 1"/>
          <p:cNvSpPr>
            <a:spLocks noGrp="1"/>
          </p:cNvSpPr>
          <p:nvPr>
            <p:ph type="ctrTitle"/>
          </p:nvPr>
        </p:nvSpPr>
        <p:spPr>
          <a:xfrm>
            <a:off x="450166" y="3519"/>
            <a:ext cx="11291668" cy="727363"/>
          </a:xfrm>
        </p:spPr>
        <p:txBody>
          <a:bodyPr>
            <a:noAutofit/>
          </a:bodyPr>
          <a:lstStyle/>
          <a:p>
            <a:r>
              <a:rPr lang="en-US" sz="4000" b="1" dirty="0">
                <a:latin typeface="Times New Roman" panose="02020603050405020304" pitchFamily="18" charset="0"/>
                <a:cs typeface="Times New Roman" panose="02020603050405020304" pitchFamily="18" charset="0"/>
              </a:rPr>
              <a:t>Future Enhancement</a:t>
            </a:r>
          </a:p>
        </p:txBody>
      </p:sp>
      <p:sp>
        <p:nvSpPr>
          <p:cNvPr id="1048657" name="Subtitle 2"/>
          <p:cNvSpPr>
            <a:spLocks noGrp="1"/>
          </p:cNvSpPr>
          <p:nvPr>
            <p:ph type="subTitle" idx="1"/>
          </p:nvPr>
        </p:nvSpPr>
        <p:spPr>
          <a:xfrm>
            <a:off x="450166" y="935182"/>
            <a:ext cx="11291668" cy="5709458"/>
          </a:xfrm>
        </p:spPr>
        <p:txBody>
          <a:bodyPr>
            <a:normAutofit fontScale="57500" lnSpcReduction="20000"/>
          </a:bodyPr>
          <a:lstStyle/>
          <a:p>
            <a:pPr>
              <a:lnSpc>
                <a:spcPct val="150000"/>
              </a:lnSpc>
              <a:buNone/>
            </a:pPr>
            <a:r>
              <a:rPr lang="en-US" sz="2800" b="1" dirty="0">
                <a:solidFill>
                  <a:schemeClr val="tx1"/>
                </a:solidFill>
              </a:rPr>
              <a:t>Model Optimization and Generalization:</a:t>
            </a:r>
          </a:p>
          <a:p>
            <a:pPr>
              <a:lnSpc>
                <a:spcPct val="150000"/>
              </a:lnSpc>
              <a:buNone/>
            </a:pPr>
            <a:r>
              <a:rPr lang="en-US" sz="2800" dirty="0">
                <a:solidFill>
                  <a:schemeClr val="tx1"/>
                </a:solidFill>
              </a:rPr>
              <a:t>Apply pruning techniques to Decision Tree to reduce overfitting.</a:t>
            </a:r>
          </a:p>
          <a:p>
            <a:pPr>
              <a:lnSpc>
                <a:spcPct val="150000"/>
              </a:lnSpc>
              <a:buNone/>
            </a:pPr>
            <a:endParaRPr lang="en-US" sz="2800" dirty="0">
              <a:solidFill>
                <a:schemeClr val="tx1"/>
              </a:solidFill>
            </a:endParaRPr>
          </a:p>
          <a:p>
            <a:pPr>
              <a:lnSpc>
                <a:spcPct val="150000"/>
              </a:lnSpc>
              <a:buNone/>
            </a:pPr>
            <a:r>
              <a:rPr lang="en-US" sz="2800" b="1" dirty="0">
                <a:solidFill>
                  <a:schemeClr val="tx1"/>
                </a:solidFill>
              </a:rPr>
              <a:t>Bias Reduction and Explainability:</a:t>
            </a:r>
          </a:p>
          <a:p>
            <a:pPr>
              <a:lnSpc>
                <a:spcPct val="150000"/>
              </a:lnSpc>
              <a:buFont typeface="Arial" panose="020B0604020202020204" pitchFamily="34" charset="0"/>
              <a:buChar char="•"/>
            </a:pPr>
            <a:r>
              <a:rPr lang="en-US" sz="2800" dirty="0">
                <a:solidFill>
                  <a:schemeClr val="tx1"/>
                </a:solidFill>
              </a:rPr>
              <a:t>Use Explainable AI (XAI) to increase decision transparency.</a:t>
            </a:r>
          </a:p>
          <a:p>
            <a:pPr>
              <a:lnSpc>
                <a:spcPct val="150000"/>
              </a:lnSpc>
              <a:buFont typeface="Arial" panose="020B0604020202020204" pitchFamily="34" charset="0"/>
              <a:buChar char="•"/>
            </a:pPr>
            <a:r>
              <a:rPr lang="en-US" sz="2800" dirty="0">
                <a:solidFill>
                  <a:schemeClr val="tx1"/>
                </a:solidFill>
              </a:rPr>
              <a:t>Detect and mitigate bias to avoid discrimination.</a:t>
            </a:r>
          </a:p>
          <a:p>
            <a:pPr>
              <a:lnSpc>
                <a:spcPct val="150000"/>
              </a:lnSpc>
            </a:pPr>
            <a:endParaRPr lang="en-US" sz="2800" dirty="0">
              <a:solidFill>
                <a:schemeClr val="tx1"/>
              </a:solidFill>
            </a:endParaRPr>
          </a:p>
          <a:p>
            <a:pPr>
              <a:lnSpc>
                <a:spcPct val="150000"/>
              </a:lnSpc>
              <a:buNone/>
            </a:pPr>
            <a:r>
              <a:rPr lang="en-US" sz="2800" b="1" dirty="0">
                <a:solidFill>
                  <a:schemeClr val="tx1"/>
                </a:solidFill>
              </a:rPr>
              <a:t>Real-Time Data Integration:</a:t>
            </a:r>
          </a:p>
          <a:p>
            <a:pPr>
              <a:lnSpc>
                <a:spcPct val="150000"/>
              </a:lnSpc>
              <a:buFont typeface="Arial" panose="020B0604020202020204" pitchFamily="34" charset="0"/>
              <a:buChar char="•"/>
            </a:pPr>
            <a:r>
              <a:rPr lang="en-US" sz="2800" dirty="0">
                <a:solidFill>
                  <a:schemeClr val="tx1"/>
                </a:solidFill>
              </a:rPr>
              <a:t>Integrate real-time financial data (credit bureaus, bank transactions, tax records).</a:t>
            </a:r>
          </a:p>
          <a:p>
            <a:pPr>
              <a:lnSpc>
                <a:spcPct val="150000"/>
              </a:lnSpc>
              <a:buFont typeface="Arial" panose="020B0604020202020204" pitchFamily="34" charset="0"/>
              <a:buChar char="•"/>
            </a:pPr>
            <a:r>
              <a:rPr lang="en-US" sz="2800" dirty="0">
                <a:solidFill>
                  <a:schemeClr val="tx1"/>
                </a:solidFill>
              </a:rPr>
              <a:t>Implement Federated Learning to train across institutions without sharing data.</a:t>
            </a:r>
          </a:p>
          <a:p>
            <a:pPr>
              <a:lnSpc>
                <a:spcPct val="150000"/>
              </a:lnSpc>
              <a:buFont typeface="Arial" panose="020B0604020202020204" pitchFamily="34" charset="0"/>
              <a:buChar char="•"/>
            </a:pPr>
            <a:r>
              <a:rPr lang="en-US" sz="2800" dirty="0">
                <a:solidFill>
                  <a:schemeClr val="tx1"/>
                </a:solidFill>
              </a:rPr>
              <a:t>Use differential privacy and homomorphic encryption for data security.</a:t>
            </a:r>
          </a:p>
          <a:p>
            <a:pPr>
              <a:lnSpc>
                <a:spcPct val="150000"/>
              </a:lnSpc>
              <a:buFont typeface="Arial" panose="020B0604020202020204" pitchFamily="34" charset="0"/>
              <a:buChar char="•"/>
            </a:pPr>
            <a:r>
              <a:rPr lang="en-US" sz="2800" dirty="0">
                <a:solidFill>
                  <a:schemeClr val="tx1"/>
                </a:solidFill>
              </a:rPr>
              <a:t>Optimize Flask-based API for better performance and integration.</a:t>
            </a:r>
          </a:p>
          <a:p>
            <a:pPr>
              <a:lnSpc>
                <a:spcPct val="150000"/>
              </a:lnSpc>
            </a:pPr>
            <a:endParaRPr lang="en-US" sz="2800" dirty="0">
              <a:solidFill>
                <a:schemeClr val="tx1"/>
              </a:solidFill>
            </a:endParaRPr>
          </a:p>
          <a:p>
            <a:pPr>
              <a:lnSpc>
                <a:spcPct val="150000"/>
              </a:lnSpc>
            </a:pPr>
            <a:r>
              <a:rPr lang="en-US" sz="2800" b="1" dirty="0">
                <a:solidFill>
                  <a:schemeClr val="tx1"/>
                </a:solidFill>
              </a:rPr>
              <a:t>Adaptive Learning and Feedback:</a:t>
            </a:r>
          </a:p>
          <a:p>
            <a:pPr>
              <a:lnSpc>
                <a:spcPct val="150000"/>
              </a:lnSpc>
              <a:buFont typeface="Arial" panose="020B0604020202020204" pitchFamily="34" charset="0"/>
              <a:buChar char="•"/>
            </a:pPr>
            <a:r>
              <a:rPr lang="en-US" sz="2800" dirty="0">
                <a:solidFill>
                  <a:schemeClr val="tx1"/>
                </a:solidFill>
              </a:rPr>
              <a:t>Implement self-learning systems that update with new loan data automatically.</a:t>
            </a:r>
          </a:p>
          <a:p>
            <a:pPr algn="just">
              <a:lnSpc>
                <a:spcPct val="150000"/>
              </a:lnSpc>
            </a:pPr>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33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Title 1"/>
          <p:cNvSpPr>
            <a:spLocks noGrp="1"/>
          </p:cNvSpPr>
          <p:nvPr>
            <p:ph type="ctrTitle"/>
          </p:nvPr>
        </p:nvSpPr>
        <p:spPr>
          <a:xfrm>
            <a:off x="450166" y="3519"/>
            <a:ext cx="11291668" cy="727363"/>
          </a:xfrm>
        </p:spPr>
        <p:txBody>
          <a:bodyPr>
            <a:noAutofit/>
          </a:bodyPr>
          <a:lstStyle/>
          <a:p>
            <a:r>
              <a:rPr lang="en-US" sz="4000" b="1" dirty="0">
                <a:latin typeface="Times New Roman" panose="02020603050405020304" pitchFamily="18" charset="0"/>
                <a:cs typeface="Times New Roman" panose="02020603050405020304" pitchFamily="18" charset="0"/>
              </a:rPr>
              <a:t>References</a:t>
            </a:r>
          </a:p>
        </p:txBody>
      </p:sp>
      <p:sp>
        <p:nvSpPr>
          <p:cNvPr id="1048657" name="Subtitle 2"/>
          <p:cNvSpPr>
            <a:spLocks noGrp="1"/>
          </p:cNvSpPr>
          <p:nvPr>
            <p:ph type="subTitle" idx="1"/>
          </p:nvPr>
        </p:nvSpPr>
        <p:spPr>
          <a:xfrm>
            <a:off x="450166" y="935181"/>
            <a:ext cx="11291668" cy="5919299"/>
          </a:xfrm>
        </p:spPr>
        <p:txBody>
          <a:bodyPr>
            <a:normAutofit fontScale="95000"/>
          </a:bodyPr>
          <a:lstStyle/>
          <a:p>
            <a:pPr algn="just">
              <a:lnSpc>
                <a:spcPct val="150000"/>
              </a:lnSpc>
              <a:spcBef>
                <a:spcPts val="1200"/>
              </a:spcBef>
              <a:buNone/>
            </a:pPr>
            <a:r>
              <a:rPr lang="en-IN" sz="1800" dirty="0">
                <a:solidFill>
                  <a:schemeClr val="tx1"/>
                </a:solidFill>
                <a:effectLst/>
                <a:latin typeface="Times New Roman" panose="02020603050405020304" pitchFamily="18" charset="0"/>
                <a:ea typeface="Times New Roman" panose="02020603050405020304" pitchFamily="18" charset="0"/>
              </a:rPr>
              <a:t>[1] A. Gupta, V. Pant, S. Kumar, and P. K. Bansal, "Bank Loan Prediction System using Machine Learning," </a:t>
            </a:r>
            <a:r>
              <a:rPr lang="en-IN" sz="1800" i="1" dirty="0">
                <a:solidFill>
                  <a:schemeClr val="tx1"/>
                </a:solidFill>
                <a:effectLst/>
                <a:latin typeface="Times New Roman" panose="02020603050405020304" pitchFamily="18" charset="0"/>
                <a:ea typeface="Times New Roman" panose="02020603050405020304" pitchFamily="18" charset="0"/>
              </a:rPr>
              <a:t>2020 9th International Conference on System </a:t>
            </a:r>
            <a:r>
              <a:rPr lang="en-IN" sz="1800" i="1" dirty="0" err="1">
                <a:solidFill>
                  <a:schemeClr val="tx1"/>
                </a:solidFill>
                <a:effectLst/>
                <a:latin typeface="Times New Roman" panose="02020603050405020304" pitchFamily="18" charset="0"/>
                <a:ea typeface="Times New Roman" panose="02020603050405020304" pitchFamily="18" charset="0"/>
              </a:rPr>
              <a:t>Modeling</a:t>
            </a:r>
            <a:r>
              <a:rPr lang="en-IN" sz="1800" i="1" dirty="0">
                <a:solidFill>
                  <a:schemeClr val="tx1"/>
                </a:solidFill>
                <a:effectLst/>
                <a:latin typeface="Times New Roman" panose="02020603050405020304" pitchFamily="18" charset="0"/>
                <a:ea typeface="Times New Roman" panose="02020603050405020304" pitchFamily="18" charset="0"/>
              </a:rPr>
              <a:t> and Advancement in Research Trends (SMART)</a:t>
            </a:r>
            <a:r>
              <a:rPr lang="en-IN" sz="1800" dirty="0">
                <a:solidFill>
                  <a:schemeClr val="tx1"/>
                </a:solidFill>
                <a:effectLst/>
                <a:latin typeface="Times New Roman" panose="02020603050405020304" pitchFamily="18" charset="0"/>
                <a:ea typeface="Times New Roman" panose="02020603050405020304" pitchFamily="18" charset="0"/>
              </a:rPr>
              <a:t>, 2020, pp. 423–426.</a:t>
            </a:r>
          </a:p>
          <a:p>
            <a:pPr algn="just">
              <a:lnSpc>
                <a:spcPct val="150000"/>
              </a:lnSpc>
              <a:spcBef>
                <a:spcPts val="1200"/>
              </a:spcBef>
              <a:buNone/>
            </a:pPr>
            <a:r>
              <a:rPr lang="en-IN" sz="1800" dirty="0">
                <a:solidFill>
                  <a:schemeClr val="tx1"/>
                </a:solidFill>
                <a:effectLst/>
                <a:latin typeface="Times New Roman" panose="02020603050405020304" pitchFamily="18" charset="0"/>
                <a:ea typeface="Times New Roman" panose="02020603050405020304" pitchFamily="18" charset="0"/>
              </a:rPr>
              <a:t>[2] V. Singh, A. Yadav, and R. Awasthi, "Prediction of Modernized Loan Approval System Based on Machine Learning Approach," </a:t>
            </a:r>
            <a:r>
              <a:rPr lang="en-IN" sz="1800" i="1" dirty="0">
                <a:solidFill>
                  <a:schemeClr val="tx1"/>
                </a:solidFill>
                <a:effectLst/>
                <a:latin typeface="Times New Roman" panose="02020603050405020304" pitchFamily="18" charset="0"/>
                <a:ea typeface="Times New Roman" panose="02020603050405020304" pitchFamily="18" charset="0"/>
              </a:rPr>
              <a:t>2021 International Conference on Intelligent Technologies (CONIT)</a:t>
            </a:r>
            <a:r>
              <a:rPr lang="en-IN" sz="1800" dirty="0">
                <a:solidFill>
                  <a:schemeClr val="tx1"/>
                </a:solidFill>
                <a:effectLst/>
                <a:latin typeface="Times New Roman" panose="02020603050405020304" pitchFamily="18" charset="0"/>
                <a:ea typeface="Times New Roman" panose="02020603050405020304" pitchFamily="18" charset="0"/>
              </a:rPr>
              <a:t>, 2021, pp. 1–4.</a:t>
            </a:r>
          </a:p>
          <a:p>
            <a:pPr algn="just">
              <a:lnSpc>
                <a:spcPct val="150000"/>
              </a:lnSpc>
              <a:spcBef>
                <a:spcPts val="1200"/>
              </a:spcBef>
              <a:buNone/>
            </a:pPr>
            <a:r>
              <a:rPr lang="en-IN" sz="1800" dirty="0">
                <a:solidFill>
                  <a:schemeClr val="tx1"/>
                </a:solidFill>
                <a:effectLst/>
                <a:latin typeface="Times New Roman" panose="02020603050405020304" pitchFamily="18" charset="0"/>
                <a:ea typeface="Times New Roman" panose="02020603050405020304" pitchFamily="18" charset="0"/>
              </a:rPr>
              <a:t>[3]  P. S. Saini, A. Bhatnagar, and L. Rani, "Loan Approval Prediction using Machine Learning: A Comparative Analysis of Classification Algorithms," </a:t>
            </a:r>
            <a:r>
              <a:rPr lang="en-IN" sz="1800" i="1" dirty="0">
                <a:solidFill>
                  <a:schemeClr val="tx1"/>
                </a:solidFill>
                <a:effectLst/>
                <a:latin typeface="Times New Roman" panose="02020603050405020304" pitchFamily="18" charset="0"/>
                <a:ea typeface="Times New Roman" panose="02020603050405020304" pitchFamily="18" charset="0"/>
              </a:rPr>
              <a:t>2023 3rd International Conference on Advance Computing and Innovative Technologies in Engineering (ICACITE)</a:t>
            </a:r>
            <a:r>
              <a:rPr lang="en-IN" sz="1800" dirty="0">
                <a:solidFill>
                  <a:schemeClr val="tx1"/>
                </a:solidFill>
                <a:effectLst/>
                <a:latin typeface="Times New Roman" panose="02020603050405020304" pitchFamily="18" charset="0"/>
                <a:ea typeface="Times New Roman" panose="02020603050405020304" pitchFamily="18" charset="0"/>
              </a:rPr>
              <a:t>, 2023, pp. 1821–1826.</a:t>
            </a:r>
          </a:p>
          <a:p>
            <a:pPr algn="just">
              <a:lnSpc>
                <a:spcPct val="150000"/>
              </a:lnSpc>
              <a:spcBef>
                <a:spcPts val="1200"/>
              </a:spcBef>
              <a:buNone/>
            </a:pPr>
            <a:r>
              <a:rPr lang="en-IN" sz="1800" dirty="0">
                <a:solidFill>
                  <a:schemeClr val="tx1"/>
                </a:solidFill>
                <a:effectLst/>
                <a:latin typeface="Times New Roman" panose="02020603050405020304" pitchFamily="18" charset="0"/>
                <a:ea typeface="Times New Roman" panose="02020603050405020304" pitchFamily="18" charset="0"/>
              </a:rPr>
              <a:t>[4] N. Uddin et al., "An Efficient Loan Approval Status Prediction Using Machine Learning," </a:t>
            </a:r>
            <a:r>
              <a:rPr lang="en-IN" sz="1800" i="1" dirty="0">
                <a:solidFill>
                  <a:schemeClr val="tx1"/>
                </a:solidFill>
                <a:effectLst/>
                <a:latin typeface="Times New Roman" panose="02020603050405020304" pitchFamily="18" charset="0"/>
                <a:ea typeface="Times New Roman" panose="02020603050405020304" pitchFamily="18" charset="0"/>
              </a:rPr>
              <a:t>2022 2nd International Conference on Artificial Intelligence and Smart Energy (ICAIS)</a:t>
            </a:r>
            <a:r>
              <a:rPr lang="en-IN" sz="1800" dirty="0">
                <a:solidFill>
                  <a:schemeClr val="tx1"/>
                </a:solidFill>
                <a:effectLst/>
                <a:latin typeface="Times New Roman" panose="02020603050405020304" pitchFamily="18" charset="0"/>
                <a:ea typeface="Times New Roman" panose="02020603050405020304" pitchFamily="18" charset="0"/>
              </a:rPr>
              <a:t>, 2022, pp. 349–353.</a:t>
            </a:r>
          </a:p>
          <a:p>
            <a:pPr algn="just">
              <a:lnSpc>
                <a:spcPct val="150000"/>
              </a:lnSpc>
              <a:spcBef>
                <a:spcPts val="1200"/>
              </a:spcBef>
            </a:pPr>
            <a:r>
              <a:rPr lang="en-IN" sz="1800" dirty="0">
                <a:solidFill>
                  <a:schemeClr val="tx1"/>
                </a:solidFill>
                <a:effectLst/>
                <a:latin typeface="Times New Roman" panose="02020603050405020304" pitchFamily="18" charset="0"/>
                <a:ea typeface="Times New Roman" panose="02020603050405020304" pitchFamily="18" charset="0"/>
              </a:rPr>
              <a:t>[5] U. E. Orji et al., "Machine Learning Models for Predicting Bank Loan Eligibility," </a:t>
            </a:r>
            <a:r>
              <a:rPr lang="en-IN" sz="1800" i="1" dirty="0">
                <a:solidFill>
                  <a:schemeClr val="tx1"/>
                </a:solidFill>
                <a:effectLst/>
                <a:latin typeface="Times New Roman" panose="02020603050405020304" pitchFamily="18" charset="0"/>
                <a:ea typeface="Times New Roman" panose="02020603050405020304" pitchFamily="18" charset="0"/>
              </a:rPr>
              <a:t>2022 IEEE Nigeria 4th International Conference on Disruptive Technologies for Sustainable Development (NIGERCON)</a:t>
            </a:r>
            <a:r>
              <a:rPr lang="en-IN" sz="1800" dirty="0">
                <a:solidFill>
                  <a:schemeClr val="tx1"/>
                </a:solidFill>
                <a:effectLst/>
                <a:latin typeface="Times New Roman" panose="02020603050405020304" pitchFamily="18" charset="0"/>
                <a:ea typeface="Times New Roman" panose="02020603050405020304" pitchFamily="18" charset="0"/>
              </a:rPr>
              <a:t>, 2022, pp. 1–5.</a:t>
            </a:r>
          </a:p>
          <a:p>
            <a:pPr marL="457200" indent="-457200" algn="just">
              <a:buFont typeface="+mj-lt"/>
              <a:buAutoNum type="arabicPeriod"/>
            </a:pPr>
            <a:endPar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20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2094174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extBox 2"/>
          <p:cNvSpPr txBox="1"/>
          <p:nvPr/>
        </p:nvSpPr>
        <p:spPr>
          <a:xfrm>
            <a:off x="1776592" y="1628800"/>
            <a:ext cx="651140" cy="461665"/>
          </a:xfrm>
          <a:prstGeom prst="rect">
            <a:avLst/>
          </a:prstGeom>
          <a:noFill/>
        </p:spPr>
        <p:txBody>
          <a:bodyPr wrap="none" rtlCol="0">
            <a:spAutoFit/>
          </a:bodyPr>
          <a:lstStyle/>
          <a:p>
            <a:pPr marL="342900" indent="-342900"/>
            <a:r>
              <a:rPr lang="en-IN" sz="2400" dirty="0"/>
              <a:t>      </a:t>
            </a:r>
            <a:r>
              <a:rPr lang="en-IN" dirty="0"/>
              <a:t> </a:t>
            </a:r>
          </a:p>
        </p:txBody>
      </p:sp>
      <p:sp>
        <p:nvSpPr>
          <p:cNvPr id="2" name="TextBox 1">
            <a:extLst>
              <a:ext uri="{FF2B5EF4-FFF2-40B4-BE49-F238E27FC236}">
                <a16:creationId xmlns:a16="http://schemas.microsoft.com/office/drawing/2014/main" id="{EB011E0F-B1A0-40E1-BCF0-668E5247C46D}"/>
              </a:ext>
            </a:extLst>
          </p:cNvPr>
          <p:cNvSpPr txBox="1"/>
          <p:nvPr/>
        </p:nvSpPr>
        <p:spPr>
          <a:xfrm>
            <a:off x="1919536" y="1052736"/>
            <a:ext cx="8280920" cy="1179810"/>
          </a:xfrm>
          <a:prstGeom prst="rect">
            <a:avLst/>
          </a:prstGeom>
          <a:noFill/>
        </p:spPr>
        <p:txBody>
          <a:bodyPr wrap="square" rtlCol="0">
            <a:spAutoFit/>
          </a:bodyPr>
          <a:lstStyle/>
          <a:p>
            <a:pPr marL="285750" indent="-285750" algn="just">
              <a:spcAft>
                <a:spcPts val="1000"/>
              </a:spcAft>
              <a:buFont typeface="Wingdings" panose="05000000000000000000" pitchFamily="2" charset="2"/>
              <a:buChar char="Ø"/>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1000"/>
              </a:spcAft>
            </a:pPr>
            <a:endParaRPr lang="en-IN"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5" name="Title 4"/>
          <p:cNvSpPr>
            <a:spLocks noGrp="1"/>
          </p:cNvSpPr>
          <p:nvPr>
            <p:ph type="title"/>
          </p:nvPr>
        </p:nvSpPr>
        <p:spPr>
          <a:xfrm>
            <a:off x="498764" y="20220"/>
            <a:ext cx="11194472" cy="778098"/>
          </a:xfrm>
        </p:spPr>
        <p:txBody>
          <a:bodyPr>
            <a:normAutofit/>
          </a:bodyPr>
          <a:lstStyle/>
          <a:p>
            <a:r>
              <a:rPr lang="en-IN" sz="4000" b="1" dirty="0">
                <a:latin typeface="Times New Roman" panose="02020603050405020304" pitchFamily="18" charset="0"/>
                <a:cs typeface="Times New Roman" panose="02020603050405020304" pitchFamily="18" charset="0"/>
              </a:rPr>
              <a:t>Introduction</a:t>
            </a:r>
            <a:endParaRPr lang="en-US" sz="4000"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498764" y="941901"/>
            <a:ext cx="11194472" cy="5278789"/>
          </a:xfrm>
        </p:spPr>
        <p:txBody>
          <a:bodyPr>
            <a:noAutofit/>
          </a:bodyPr>
          <a:lstStyle/>
          <a:p>
            <a:pPr marL="0" indent="0" algn="just">
              <a:lnSpc>
                <a:spcPct val="150000"/>
              </a:lnSpc>
              <a:spcBef>
                <a:spcPts val="0"/>
              </a:spcBef>
              <a:buNone/>
            </a:pPr>
            <a:r>
              <a:rPr lang="en-US" sz="2600" dirty="0">
                <a:latin typeface="Times New Roman" pitchFamily="18" charset="0"/>
                <a:cs typeface="Times New Roman" pitchFamily="18" charset="0"/>
              </a:rPr>
              <a:t> 	</a:t>
            </a:r>
            <a:r>
              <a:rPr lang="en-US" sz="2800" dirty="0"/>
              <a:t>Loan approval prediction helps banks make faster and more accurate decisions about loan applications. Traditional methods are slow and can be biased. This project uses a Decision Tree machine learning model to predict loan eligibility based on user financial data. The system includes steps like data preprocessing, model training, and prediction. A user-friendly web interface built with Flask allows users to input their details and get instant results. This approach makes the loan process quicker, fairer, and more efficient.</a:t>
            </a:r>
          </a:p>
          <a:p>
            <a:pPr marL="0" indent="0" algn="just">
              <a:lnSpc>
                <a:spcPct val="150000"/>
              </a:lnSpc>
              <a:spcBef>
                <a:spcPts val="0"/>
              </a:spcBef>
              <a:buNone/>
            </a:pPr>
            <a:endParaRPr lang="en-US" sz="24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2CD8-37A2-4197-826B-D27CDD4F2A1F}"/>
              </a:ext>
            </a:extLst>
          </p:cNvPr>
          <p:cNvSpPr>
            <a:spLocks noGrp="1"/>
          </p:cNvSpPr>
          <p:nvPr>
            <p:ph type="title"/>
          </p:nvPr>
        </p:nvSpPr>
        <p:spPr>
          <a:xfrm>
            <a:off x="498767" y="0"/>
            <a:ext cx="11111341" cy="743238"/>
          </a:xfrm>
        </p:spPr>
        <p:txBody>
          <a:bodyPr>
            <a:normAutofit/>
          </a:bodyPr>
          <a:lstStyle/>
          <a:p>
            <a:pPr algn="ctr"/>
            <a:r>
              <a:rPr lang="en-US" sz="4000" b="1" dirty="0">
                <a:latin typeface="Times New Roman" panose="02020603050405020304" pitchFamily="18" charset="0"/>
                <a:cs typeface="Times New Roman" panose="02020603050405020304" pitchFamily="18" charset="0"/>
              </a:rPr>
              <a:t>Existing System</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C9555D7-5C98-4308-80AF-BA32B74D1B5A}"/>
              </a:ext>
            </a:extLst>
          </p:cNvPr>
          <p:cNvSpPr>
            <a:spLocks noGrp="1"/>
          </p:cNvSpPr>
          <p:nvPr>
            <p:ph idx="1"/>
          </p:nvPr>
        </p:nvSpPr>
        <p:spPr>
          <a:xfrm>
            <a:off x="498768" y="1022061"/>
            <a:ext cx="11111342" cy="5392593"/>
          </a:xfrm>
        </p:spPr>
        <p:txBody>
          <a:bodyPr>
            <a:normAutofit/>
          </a:bodyPr>
          <a:lstStyle/>
          <a:p>
            <a:pPr>
              <a:buFont typeface="Arial" panose="020B0604020202020204" pitchFamily="34" charset="0"/>
              <a:buChar char="•"/>
            </a:pPr>
            <a:r>
              <a:rPr lang="en-US" b="1" dirty="0"/>
              <a:t>Manual Processing</a:t>
            </a:r>
            <a:r>
              <a:rPr lang="en-US" dirty="0"/>
              <a:t>: Loan applications are reviewed manually, which is time-consuming and prone to human error or bias.</a:t>
            </a:r>
          </a:p>
          <a:p>
            <a:pPr>
              <a:buFont typeface="Arial" panose="020B0604020202020204" pitchFamily="34" charset="0"/>
              <a:buChar char="•"/>
            </a:pPr>
            <a:r>
              <a:rPr lang="en-US" b="1" dirty="0"/>
              <a:t>Rule-Based Systems</a:t>
            </a:r>
            <a:r>
              <a:rPr lang="en-US" dirty="0"/>
              <a:t>: Banks often use fixed rules (like minimum income or credit score cutoffs) to approve or reject applications.</a:t>
            </a:r>
          </a:p>
          <a:p>
            <a:pPr>
              <a:buFont typeface="Arial" panose="020B0604020202020204" pitchFamily="34" charset="0"/>
              <a:buChar char="•"/>
            </a:pPr>
            <a:r>
              <a:rPr lang="en-US" b="1" dirty="0"/>
              <a:t>No Instant Feedback</a:t>
            </a:r>
            <a:r>
              <a:rPr lang="en-US" dirty="0"/>
              <a:t>: Applicants usually wait days or weeks to know their loan status.</a:t>
            </a:r>
          </a:p>
          <a:p>
            <a:pPr>
              <a:buFont typeface="Arial" panose="020B0604020202020204" pitchFamily="34" charset="0"/>
              <a:buChar char="•"/>
            </a:pPr>
            <a:r>
              <a:rPr lang="en-US" b="1" dirty="0"/>
              <a:t>Lack of Personalization</a:t>
            </a:r>
            <a:r>
              <a:rPr lang="en-US" dirty="0"/>
              <a:t>: Current systems do not analyze individual financial profiles deeply; all applicants are evaluated by the same rigid criteria.</a:t>
            </a:r>
          </a:p>
          <a:p>
            <a:pPr>
              <a:buFont typeface="Arial" panose="020B0604020202020204" pitchFamily="34" charset="0"/>
              <a:buChar char="•"/>
            </a:pPr>
            <a:r>
              <a:rPr lang="en-US" b="1" dirty="0"/>
              <a:t>Limited Automation</a:t>
            </a:r>
            <a:r>
              <a:rPr lang="en-US" dirty="0"/>
              <a:t>: Most traditional systems do not use machine learning to automate or improve decision-making accuracy.</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082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66D3E-FD08-4883-A5FF-475160EB402D}"/>
              </a:ext>
            </a:extLst>
          </p:cNvPr>
          <p:cNvSpPr>
            <a:spLocks noGrp="1"/>
          </p:cNvSpPr>
          <p:nvPr>
            <p:ph type="title"/>
          </p:nvPr>
        </p:nvSpPr>
        <p:spPr>
          <a:xfrm>
            <a:off x="103239" y="287277"/>
            <a:ext cx="6872748" cy="798656"/>
          </a:xfrm>
        </p:spPr>
        <p:txBody>
          <a:bodyPr>
            <a:normAutofit/>
          </a:bodyPr>
          <a:lstStyle/>
          <a:p>
            <a:pPr algn="ctr"/>
            <a:r>
              <a:rPr lang="en-US" sz="4000" b="1" dirty="0">
                <a:latin typeface="Times New Roman" panose="02020603050405020304" pitchFamily="18" charset="0"/>
                <a:cs typeface="Times New Roman" panose="02020603050405020304" pitchFamily="18" charset="0"/>
              </a:rPr>
              <a:t>Demerits of Existing System</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E85584-0DD1-4254-B3D5-7D636CFC1274}"/>
              </a:ext>
            </a:extLst>
          </p:cNvPr>
          <p:cNvSpPr>
            <a:spLocks noGrp="1"/>
          </p:cNvSpPr>
          <p:nvPr>
            <p:ph idx="1"/>
          </p:nvPr>
        </p:nvSpPr>
        <p:spPr>
          <a:xfrm>
            <a:off x="842892" y="1168976"/>
            <a:ext cx="10958945" cy="4902345"/>
          </a:xfrm>
        </p:spPr>
        <p:txBody>
          <a:bodyPr>
            <a:normAutofit/>
          </a:bodyPr>
          <a:lstStyle/>
          <a:p>
            <a:pPr>
              <a:buFont typeface="Arial" panose="020B0604020202020204" pitchFamily="34" charset="0"/>
              <a:buChar char="•"/>
            </a:pPr>
            <a:r>
              <a:rPr lang="en-US" b="1" dirty="0"/>
              <a:t>Data Overload</a:t>
            </a:r>
            <a:r>
              <a:rPr lang="en-US" dirty="0"/>
              <a:t>: The growing volume of crime data makes it difficult to store and process efficiently.</a:t>
            </a:r>
          </a:p>
          <a:p>
            <a:pPr>
              <a:buFont typeface="Arial" panose="020B0604020202020204" pitchFamily="34" charset="0"/>
              <a:buChar char="•"/>
            </a:pPr>
            <a:r>
              <a:rPr lang="en-US" b="1" dirty="0"/>
              <a:t>Manual Effort</a:t>
            </a:r>
            <a:r>
              <a:rPr lang="en-US" dirty="0"/>
              <a:t>: Collecting and analyzing data manually is time-consuming and labor-intensive.</a:t>
            </a:r>
          </a:p>
          <a:p>
            <a:pPr>
              <a:buFont typeface="Arial" panose="020B0604020202020204" pitchFamily="34" charset="0"/>
              <a:buChar char="•"/>
            </a:pPr>
            <a:r>
              <a:rPr lang="en-US" b="1" dirty="0"/>
              <a:t>Delayed Insights</a:t>
            </a:r>
            <a:r>
              <a:rPr lang="en-US" dirty="0"/>
              <a:t>: Manual systems cannot provide real-time updates or early warnings for new crime trends.</a:t>
            </a:r>
          </a:p>
          <a:p>
            <a:pPr>
              <a:buFont typeface="Arial" panose="020B0604020202020204" pitchFamily="34" charset="0"/>
              <a:buChar char="•"/>
            </a:pPr>
            <a:r>
              <a:rPr lang="en-US" b="1" dirty="0"/>
              <a:t>Low Accuracy</a:t>
            </a:r>
            <a:r>
              <a:rPr lang="en-US" dirty="0"/>
              <a:t>: Difficulty in accurately identifying crime hot spots due to limited analytical tools.</a:t>
            </a:r>
          </a:p>
          <a:p>
            <a:pPr>
              <a:buFont typeface="Arial" panose="020B0604020202020204" pitchFamily="34" charset="0"/>
              <a:buChar char="•"/>
            </a:pPr>
            <a:r>
              <a:rPr lang="en-US" b="1" dirty="0"/>
              <a:t>No Visualization Tools</a:t>
            </a:r>
            <a:r>
              <a:rPr lang="en-US" dirty="0"/>
              <a:t>: Absence of interactive crime hot spot map visualizers limits understanding and public awareness.</a:t>
            </a:r>
          </a:p>
          <a:p>
            <a:pPr marL="0" indent="0" algn="just">
              <a:buNone/>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1171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1" y="172909"/>
            <a:ext cx="11028218" cy="796908"/>
          </a:xfrm>
        </p:spPr>
        <p:txBody>
          <a:bodyPr>
            <a:normAutofit/>
          </a:bodyPr>
          <a:lstStyle/>
          <a:p>
            <a:r>
              <a:rPr lang="en-US" sz="4000" b="1" dirty="0">
                <a:latin typeface="Times New Roman" panose="02020603050405020304" pitchFamily="18" charset="0"/>
                <a:cs typeface="Times New Roman" panose="02020603050405020304" pitchFamily="18" charset="0"/>
              </a:rPr>
              <a:t>Proposed System </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1891" y="969817"/>
            <a:ext cx="11028218" cy="5671615"/>
          </a:xfrm>
        </p:spPr>
        <p:txBody>
          <a:bodyPr>
            <a:normAutofit/>
          </a:bodyPr>
          <a:lstStyle/>
          <a:p>
            <a:pPr algn="just">
              <a:buNone/>
            </a:pPr>
            <a:r>
              <a:rPr lang="en-US" sz="2400" dirty="0"/>
              <a:t>		This proposed system combines the interpretability of Explainable Decision Tree (</a:t>
            </a:r>
            <a:r>
              <a:rPr lang="en-US" sz="2400" dirty="0" err="1"/>
              <a:t>xDT</a:t>
            </a:r>
            <a:r>
              <a:rPr lang="en-US" sz="2400" dirty="0"/>
              <a:t>) for transparent loan approval predictions with the integration of a user-friendly web interface. It aims to empower loan applicants and financial institutions by providing clear insights into loan eligibility while offering a smooth and accessible user experience.</a:t>
            </a:r>
          </a:p>
          <a:p>
            <a:pPr>
              <a:buFont typeface="Arial" panose="020B0604020202020204" pitchFamily="34" charset="0"/>
              <a:buChar char="•"/>
            </a:pPr>
            <a:r>
              <a:rPr lang="en-US" sz="2400" b="1" dirty="0"/>
              <a:t>Explainable Predictions:</a:t>
            </a:r>
            <a:br>
              <a:rPr lang="en-US" sz="2400" dirty="0"/>
            </a:br>
            <a:r>
              <a:rPr lang="en-US" sz="2400" dirty="0"/>
              <a:t>Transparency in decision-making to understand key factors influencing loan approval or rejection.</a:t>
            </a:r>
          </a:p>
          <a:p>
            <a:pPr>
              <a:buFont typeface="Arial" panose="020B0604020202020204" pitchFamily="34" charset="0"/>
              <a:buChar char="•"/>
            </a:pPr>
            <a:r>
              <a:rPr lang="en-US" sz="2400" b="1" dirty="0"/>
              <a:t>Real-time Evaluation:</a:t>
            </a:r>
            <a:br>
              <a:rPr lang="en-US" sz="2400" dirty="0"/>
            </a:br>
            <a:r>
              <a:rPr lang="en-US" sz="2400" dirty="0"/>
              <a:t>Instant prediction and feedback based on applicant data to provide quick loan eligibility results.</a:t>
            </a:r>
          </a:p>
          <a:p>
            <a:pPr>
              <a:buFont typeface="Arial" panose="020B0604020202020204" pitchFamily="34" charset="0"/>
              <a:buChar char="•"/>
            </a:pPr>
            <a:r>
              <a:rPr lang="en-US" sz="2400" b="1" dirty="0"/>
              <a:t>User-Friendly Interface:</a:t>
            </a:r>
            <a:br>
              <a:rPr lang="en-US" sz="2400" dirty="0"/>
            </a:br>
            <a:r>
              <a:rPr lang="en-US" sz="2400" dirty="0"/>
              <a:t>Intuitive platform for users to input data, view predictions, and understand the reasoning behind loan decisions.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TextBox 6"/>
          <p:cNvSpPr txBox="1"/>
          <p:nvPr/>
        </p:nvSpPr>
        <p:spPr>
          <a:xfrm>
            <a:off x="3431705" y="4293096"/>
            <a:ext cx="184731" cy="369332"/>
          </a:xfrm>
          <a:prstGeom prst="rect">
            <a:avLst/>
          </a:prstGeom>
          <a:noFill/>
        </p:spPr>
        <p:txBody>
          <a:bodyPr wrap="none" rtlCol="0">
            <a:spAutoFit/>
          </a:bodyPr>
          <a:lstStyle/>
          <a:p>
            <a:endParaRPr lang="en-IN" dirty="0"/>
          </a:p>
        </p:txBody>
      </p:sp>
      <p:sp>
        <p:nvSpPr>
          <p:cNvPr id="7" name="Title 1">
            <a:extLst>
              <a:ext uri="{FF2B5EF4-FFF2-40B4-BE49-F238E27FC236}">
                <a16:creationId xmlns:a16="http://schemas.microsoft.com/office/drawing/2014/main" id="{84566D3E-FD08-4883-A5FF-475160EB402D}"/>
              </a:ext>
            </a:extLst>
          </p:cNvPr>
          <p:cNvSpPr txBox="1">
            <a:spLocks/>
          </p:cNvSpPr>
          <p:nvPr/>
        </p:nvSpPr>
        <p:spPr>
          <a:xfrm>
            <a:off x="103239" y="287277"/>
            <a:ext cx="6061587" cy="7986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Merits of Proposed System</a:t>
            </a:r>
            <a:endParaRPr lang="en-IN" sz="4000" b="1" dirty="0">
              <a:latin typeface="Times New Roman" panose="02020603050405020304" pitchFamily="18" charset="0"/>
              <a:cs typeface="Times New Roman" panose="02020603050405020304" pitchFamily="18" charset="0"/>
            </a:endParaRPr>
          </a:p>
        </p:txBody>
      </p:sp>
      <p:sp>
        <p:nvSpPr>
          <p:cNvPr id="6" name="Rectangle 4">
            <a:extLst>
              <a:ext uri="{FF2B5EF4-FFF2-40B4-BE49-F238E27FC236}">
                <a16:creationId xmlns:a16="http://schemas.microsoft.com/office/drawing/2014/main" id="{5A41D4C9-9F36-ABA5-C0BA-B130A54B4FEE}"/>
              </a:ext>
            </a:extLst>
          </p:cNvPr>
          <p:cNvSpPr>
            <a:spLocks noGrp="1" noChangeArrowheads="1"/>
          </p:cNvSpPr>
          <p:nvPr>
            <p:ph idx="1"/>
          </p:nvPr>
        </p:nvSpPr>
        <p:spPr bwMode="auto">
          <a:xfrm>
            <a:off x="619125" y="1665316"/>
            <a:ext cx="1037136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Accurate Risk Assessment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Predicts loan default probability using historical data, reducing the chances of financial loss.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Faster Loan Processing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Automates eligibility checks, significantly reducing processing time for both applicants and banks.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Improved Decision-Making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Helps financial institutions make informed, data-driven decisions on loan approvals.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User-Friendly Interface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Simple and intuitive web interface allows easy interaction for both users and loan officers.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Scalable and Adaptable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Can handle a large number of applications and be updated easily with new data or criteria.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Cost-Efficient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Reduces the need for manual review, cutting down labor costs and increasing operational efficiency.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Predictions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Offers quick predictions, helping users get instant feedback on loan eligibility.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Secure and Confidential</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Ensures customer data is processed securely and maintains privacy compliance.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6178-4275-4F20-B253-FDF985F167D8}"/>
              </a:ext>
            </a:extLst>
          </p:cNvPr>
          <p:cNvSpPr>
            <a:spLocks noGrp="1"/>
          </p:cNvSpPr>
          <p:nvPr>
            <p:ph type="title"/>
          </p:nvPr>
        </p:nvSpPr>
        <p:spPr>
          <a:xfrm>
            <a:off x="568037" y="1"/>
            <a:ext cx="6230792" cy="623454"/>
          </a:xfrm>
        </p:spPr>
        <p:txBody>
          <a:bodyPr>
            <a:noAutofit/>
          </a:bodyPr>
          <a:lstStyle/>
          <a:p>
            <a:r>
              <a:rPr lang="en-US" sz="3200" b="1" dirty="0">
                <a:latin typeface="Times New Roman" panose="02020603050405020304" pitchFamily="18" charset="0"/>
                <a:cs typeface="Times New Roman" panose="02020603050405020304" pitchFamily="18" charset="0"/>
              </a:rPr>
              <a:t>Centralized Architecture Diagram</a:t>
            </a:r>
            <a:endParaRPr lang="en-I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A53AE8C-846C-602E-F814-FA2953D3D318}"/>
              </a:ext>
            </a:extLst>
          </p:cNvPr>
          <p:cNvPicPr>
            <a:picLocks noChangeAspect="1"/>
          </p:cNvPicPr>
          <p:nvPr/>
        </p:nvPicPr>
        <p:blipFill>
          <a:blip r:embed="rId2"/>
          <a:stretch>
            <a:fillRect/>
          </a:stretch>
        </p:blipFill>
        <p:spPr>
          <a:xfrm>
            <a:off x="1753496" y="946672"/>
            <a:ext cx="8251116" cy="5475643"/>
          </a:xfrm>
          <a:prstGeom prst="rect">
            <a:avLst/>
          </a:prstGeom>
        </p:spPr>
      </p:pic>
    </p:spTree>
    <p:extLst>
      <p:ext uri="{BB962C8B-B14F-4D97-AF65-F5344CB8AC3E}">
        <p14:creationId xmlns:p14="http://schemas.microsoft.com/office/powerpoint/2010/main" val="3239283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TextBox 6"/>
          <p:cNvSpPr txBox="1"/>
          <p:nvPr/>
        </p:nvSpPr>
        <p:spPr>
          <a:xfrm>
            <a:off x="3431705" y="4293096"/>
            <a:ext cx="184731" cy="369332"/>
          </a:xfrm>
          <a:prstGeom prst="rect">
            <a:avLst/>
          </a:prstGeom>
          <a:noFill/>
        </p:spPr>
        <p:txBody>
          <a:bodyPr wrap="none" rtlCol="0">
            <a:spAutoFit/>
          </a:bodyPr>
          <a:lstStyle/>
          <a:p>
            <a:pPr>
              <a:defRPr/>
            </a:pPr>
            <a:endParaRPr lang="en-IN" dirty="0">
              <a:solidFill>
                <a:prstClr val="black"/>
              </a:solidFill>
              <a:latin typeface="Calibri"/>
            </a:endParaRPr>
          </a:p>
        </p:txBody>
      </p:sp>
      <p:sp>
        <p:nvSpPr>
          <p:cNvPr id="3" name="TextBox 2">
            <a:extLst>
              <a:ext uri="{FF2B5EF4-FFF2-40B4-BE49-F238E27FC236}">
                <a16:creationId xmlns:a16="http://schemas.microsoft.com/office/drawing/2014/main" id="{B00CA357-697D-41D5-A180-C3A87551062E}"/>
              </a:ext>
            </a:extLst>
          </p:cNvPr>
          <p:cNvSpPr txBox="1"/>
          <p:nvPr/>
        </p:nvSpPr>
        <p:spPr>
          <a:xfrm>
            <a:off x="4797469" y="1252603"/>
            <a:ext cx="2342368" cy="2277547"/>
          </a:xfrm>
          <a:prstGeom prst="rect">
            <a:avLst/>
          </a:prstGeom>
          <a:noFill/>
        </p:spPr>
        <p:txBody>
          <a:bodyPr wrap="square" rtlCol="0">
            <a:spAutoFit/>
          </a:bodyPr>
          <a:lstStyle/>
          <a:p>
            <a:pPr>
              <a:defRPr/>
            </a:pPr>
            <a:endParaRPr lang="en-US" dirty="0">
              <a:solidFill>
                <a:prstClr val="black"/>
              </a:solidFill>
              <a:latin typeface="Calibri"/>
            </a:endParaRPr>
          </a:p>
          <a:p>
            <a:pPr marL="342900" indent="-342900" algn="just">
              <a:lnSpc>
                <a:spcPct val="150000"/>
              </a:lnSpc>
              <a:spcAft>
                <a:spcPts val="1000"/>
              </a:spcAft>
              <a:tabLst>
                <a:tab pos="1616075" algn="l"/>
              </a:tabLst>
              <a:defRPr/>
            </a:pPr>
            <a:endParaRPr lang="en-US" dirty="0">
              <a:solidFill>
                <a:prstClr val="black"/>
              </a:solidFill>
              <a:latin typeface="Times New Roman" panose="02020603050405020304" pitchFamily="18" charset="0"/>
              <a:ea typeface="Calibri" panose="020F0502020204030204" pitchFamily="34" charset="0"/>
            </a:endParaRPr>
          </a:p>
          <a:p>
            <a:pPr algn="just">
              <a:lnSpc>
                <a:spcPct val="150000"/>
              </a:lnSpc>
              <a:spcAft>
                <a:spcPts val="1000"/>
              </a:spcAft>
              <a:tabLst>
                <a:tab pos="1616075" algn="l"/>
              </a:tabLst>
              <a:defRPr/>
            </a:pPr>
            <a:endParaRPr lang="en-US" dirty="0">
              <a:solidFill>
                <a:prstClr val="black"/>
              </a:solidFill>
              <a:latin typeface="Times New Roman" panose="02020603050405020304" pitchFamily="18" charset="0"/>
              <a:ea typeface="Calibri" panose="020F0502020204030204" pitchFamily="34" charset="0"/>
            </a:endParaRPr>
          </a:p>
          <a:p>
            <a:pPr algn="just">
              <a:lnSpc>
                <a:spcPct val="150000"/>
              </a:lnSpc>
              <a:spcAft>
                <a:spcPts val="1000"/>
              </a:spcAft>
              <a:tabLst>
                <a:tab pos="1616075" algn="l"/>
              </a:tabLst>
              <a:defRPr/>
            </a:pPr>
            <a:r>
              <a:rPr lang="en-US" dirty="0">
                <a:solidFill>
                  <a:prstClr val="black"/>
                </a:solidFill>
                <a:latin typeface="Times New Roman" panose="02020603050405020304" pitchFamily="18" charset="0"/>
                <a:ea typeface="Calibri" panose="020F0502020204030204" pitchFamily="34" charset="0"/>
              </a:rPr>
              <a:t> </a:t>
            </a:r>
            <a:endParaRPr lang="en-IN" dirty="0">
              <a:solidFill>
                <a:prstClr val="black"/>
              </a:solidFill>
              <a:latin typeface="Times New Roman" panose="02020603050405020304" pitchFamily="18" charset="0"/>
              <a:ea typeface="Calibri" panose="020F0502020204030204" pitchFamily="34" charset="0"/>
            </a:endParaRPr>
          </a:p>
          <a:p>
            <a:pPr>
              <a:defRPr/>
            </a:pPr>
            <a:endParaRPr lang="en-IN" dirty="0">
              <a:solidFill>
                <a:prstClr val="black"/>
              </a:solidFill>
              <a:latin typeface="Calibri"/>
            </a:endParaRPr>
          </a:p>
        </p:txBody>
      </p:sp>
      <p:sp>
        <p:nvSpPr>
          <p:cNvPr id="4" name="Title 3"/>
          <p:cNvSpPr>
            <a:spLocks noGrp="1"/>
          </p:cNvSpPr>
          <p:nvPr>
            <p:ph type="title"/>
          </p:nvPr>
        </p:nvSpPr>
        <p:spPr>
          <a:xfrm>
            <a:off x="3801102" y="293554"/>
            <a:ext cx="4532494" cy="598199"/>
          </a:xfrm>
        </p:spPr>
        <p:txBody>
          <a:bodyPr>
            <a:noAutofit/>
          </a:bodyPr>
          <a:lstStyle/>
          <a:p>
            <a:r>
              <a:rPr lang="en-US" sz="3200" b="1" dirty="0">
                <a:latin typeface="Times New Roman" panose="02020603050405020304" pitchFamily="18" charset="0"/>
                <a:cs typeface="Times New Roman" panose="02020603050405020304" pitchFamily="18" charset="0"/>
              </a:rPr>
              <a:t>System Specifications</a:t>
            </a:r>
            <a:endParaRPr lang="en-US" sz="3200" dirty="0"/>
          </a:p>
        </p:txBody>
      </p:sp>
      <p:sp>
        <p:nvSpPr>
          <p:cNvPr id="5" name="Content Placeholder 4"/>
          <p:cNvSpPr>
            <a:spLocks noGrp="1"/>
          </p:cNvSpPr>
          <p:nvPr>
            <p:ph idx="1"/>
          </p:nvPr>
        </p:nvSpPr>
        <p:spPr>
          <a:xfrm>
            <a:off x="1719007" y="1837770"/>
            <a:ext cx="8753985" cy="2970898"/>
          </a:xfrm>
        </p:spPr>
        <p:txBody>
          <a:bodyPr>
            <a:noAutofit/>
          </a:bodyPr>
          <a:lstStyle/>
          <a:p>
            <a:pPr marL="457200" algn="just">
              <a:lnSpc>
                <a:spcPct val="115000"/>
              </a:lnSpc>
              <a:spcAft>
                <a:spcPts val="800"/>
              </a:spcAft>
              <a:buNone/>
              <a:tabLst>
                <a:tab pos="457200" algn="l"/>
              </a:tabLst>
            </a:pPr>
            <a:r>
              <a:rPr lang="en-GB" dirty="0">
                <a:effectLst/>
                <a:latin typeface="Times New Roman" panose="02020603050405020304" pitchFamily="18" charset="0"/>
                <a:ea typeface="Calibri" panose="020F0502020204030204" pitchFamily="34" charset="0"/>
                <a:cs typeface="Latha" panose="020B0604020202020204" pitchFamily="34" charset="0"/>
              </a:rPr>
              <a:t>System             		: Pentium IV 2.4 GHz</a:t>
            </a:r>
            <a:endParaRPr lang="en-IN" dirty="0">
              <a:effectLst/>
              <a:latin typeface="Calibri" panose="020F0502020204030204" pitchFamily="34" charset="0"/>
              <a:ea typeface="Calibri" panose="020F0502020204030204" pitchFamily="34" charset="0"/>
              <a:cs typeface="Latha" panose="020B0604020202020204" pitchFamily="34" charset="0"/>
            </a:endParaRPr>
          </a:p>
          <a:p>
            <a:pPr marL="457200" algn="just">
              <a:lnSpc>
                <a:spcPct val="115000"/>
              </a:lnSpc>
              <a:spcAft>
                <a:spcPts val="800"/>
              </a:spcAft>
              <a:buNone/>
              <a:tabLst>
                <a:tab pos="457200" algn="l"/>
              </a:tabLst>
            </a:pPr>
            <a:r>
              <a:rPr lang="en-GB" dirty="0">
                <a:effectLst/>
                <a:latin typeface="Times New Roman" panose="02020603050405020304" pitchFamily="18" charset="0"/>
                <a:ea typeface="Calibri" panose="020F0502020204030204" pitchFamily="34" charset="0"/>
                <a:cs typeface="Latha" panose="020B0604020202020204" pitchFamily="34" charset="0"/>
              </a:rPr>
              <a:t>Hard Disk         		: 40 GB</a:t>
            </a:r>
            <a:endParaRPr lang="en-IN" dirty="0">
              <a:effectLst/>
              <a:latin typeface="Calibri" panose="020F0502020204030204" pitchFamily="34" charset="0"/>
              <a:ea typeface="Calibri" panose="020F0502020204030204" pitchFamily="34" charset="0"/>
              <a:cs typeface="Latha" panose="020B0604020202020204" pitchFamily="34" charset="0"/>
            </a:endParaRPr>
          </a:p>
          <a:p>
            <a:pPr marL="457200" algn="just">
              <a:lnSpc>
                <a:spcPct val="115000"/>
              </a:lnSpc>
              <a:spcAft>
                <a:spcPts val="800"/>
              </a:spcAft>
              <a:buNone/>
              <a:tabLst>
                <a:tab pos="457200" algn="l"/>
              </a:tabLst>
            </a:pPr>
            <a:r>
              <a:rPr lang="en-GB" dirty="0">
                <a:effectLst/>
                <a:latin typeface="Times New Roman" panose="02020603050405020304" pitchFamily="18" charset="0"/>
                <a:ea typeface="Calibri" panose="020F0502020204030204" pitchFamily="34" charset="0"/>
                <a:cs typeface="Latha" panose="020B0604020202020204" pitchFamily="34" charset="0"/>
              </a:rPr>
              <a:t>Floppy Drive    		: 1.44 Mb</a:t>
            </a:r>
            <a:endParaRPr lang="en-IN" dirty="0">
              <a:effectLst/>
              <a:latin typeface="Calibri" panose="020F0502020204030204" pitchFamily="34" charset="0"/>
              <a:ea typeface="Calibri" panose="020F0502020204030204" pitchFamily="34" charset="0"/>
              <a:cs typeface="Latha" panose="020B0604020202020204" pitchFamily="34" charset="0"/>
            </a:endParaRPr>
          </a:p>
          <a:p>
            <a:pPr marL="457200" algn="just">
              <a:lnSpc>
                <a:spcPct val="115000"/>
              </a:lnSpc>
              <a:spcAft>
                <a:spcPts val="800"/>
              </a:spcAft>
              <a:buNone/>
              <a:tabLst>
                <a:tab pos="457200" algn="l"/>
              </a:tabLst>
            </a:pPr>
            <a:r>
              <a:rPr lang="en-GB" dirty="0">
                <a:effectLst/>
                <a:latin typeface="Times New Roman" panose="02020603050405020304" pitchFamily="18" charset="0"/>
                <a:ea typeface="Calibri" panose="020F0502020204030204" pitchFamily="34" charset="0"/>
                <a:cs typeface="Latha" panose="020B0604020202020204" pitchFamily="34" charset="0"/>
              </a:rPr>
              <a:t>Monitor            		: 15 VGA Colour</a:t>
            </a:r>
            <a:endParaRPr lang="en-IN" dirty="0">
              <a:effectLst/>
              <a:latin typeface="Calibri" panose="020F0502020204030204" pitchFamily="34" charset="0"/>
              <a:ea typeface="Calibri" panose="020F0502020204030204" pitchFamily="34" charset="0"/>
              <a:cs typeface="Latha" panose="020B0604020202020204" pitchFamily="34" charset="0"/>
            </a:endParaRPr>
          </a:p>
          <a:p>
            <a:pPr marL="457200" algn="just">
              <a:lnSpc>
                <a:spcPct val="115000"/>
              </a:lnSpc>
              <a:spcAft>
                <a:spcPts val="800"/>
              </a:spcAft>
              <a:buNone/>
              <a:tabLst>
                <a:tab pos="457200" algn="l"/>
              </a:tabLst>
            </a:pPr>
            <a:r>
              <a:rPr lang="en-GB" dirty="0">
                <a:effectLst/>
                <a:latin typeface="Times New Roman" panose="02020603050405020304" pitchFamily="18" charset="0"/>
                <a:ea typeface="Calibri" panose="020F0502020204030204" pitchFamily="34" charset="0"/>
                <a:cs typeface="Latha" panose="020B0604020202020204" pitchFamily="34" charset="0"/>
              </a:rPr>
              <a:t>Mouse			: Logitech</a:t>
            </a:r>
            <a:endParaRPr lang="en-IN" dirty="0">
              <a:effectLst/>
              <a:latin typeface="Calibri" panose="020F0502020204030204" pitchFamily="34" charset="0"/>
              <a:ea typeface="Calibri" panose="020F0502020204030204" pitchFamily="34" charset="0"/>
              <a:cs typeface="Latha" panose="020B0604020202020204" pitchFamily="34" charset="0"/>
            </a:endParaRPr>
          </a:p>
          <a:p>
            <a:pPr marL="114300" indent="0" algn="just">
              <a:lnSpc>
                <a:spcPct val="115000"/>
              </a:lnSpc>
              <a:spcAft>
                <a:spcPts val="800"/>
              </a:spcAft>
              <a:buNone/>
              <a:tabLst>
                <a:tab pos="457200" algn="l"/>
              </a:tabLst>
            </a:pPr>
            <a:r>
              <a:rPr lang="en-GB" dirty="0">
                <a:effectLst/>
                <a:latin typeface="Times New Roman" panose="02020603050405020304" pitchFamily="18" charset="0"/>
                <a:ea typeface="Calibri" panose="020F0502020204030204" pitchFamily="34" charset="0"/>
                <a:cs typeface="Latha" panose="020B0604020202020204" pitchFamily="34" charset="0"/>
              </a:rPr>
              <a:t>Ram			         : 512 Mb</a:t>
            </a:r>
            <a:endParaRPr lang="en-IN" dirty="0">
              <a:effectLst/>
              <a:latin typeface="Calibri" panose="020F0502020204030204" pitchFamily="34" charset="0"/>
              <a:ea typeface="Calibri" panose="020F0502020204030204" pitchFamily="34" charset="0"/>
              <a:cs typeface="Latha" panose="020B0604020202020204" pitchFamily="34" charset="0"/>
            </a:endParaRPr>
          </a:p>
          <a:p>
            <a:pPr algn="just"/>
            <a:endParaRPr lang="en-US" sz="2600" dirty="0">
              <a:latin typeface="Times New Roman" panose="02020603050405020304" pitchFamily="18" charset="0"/>
              <a:cs typeface="Times New Roman" panose="02020603050405020304" pitchFamily="18" charset="0"/>
            </a:endParaRPr>
          </a:p>
          <a:p>
            <a:pPr algn="just"/>
            <a:endParaRPr lang="en-US" sz="2600" dirty="0"/>
          </a:p>
        </p:txBody>
      </p:sp>
      <p:sp>
        <p:nvSpPr>
          <p:cNvPr id="7" name="TextBox 6"/>
          <p:cNvSpPr txBox="1"/>
          <p:nvPr/>
        </p:nvSpPr>
        <p:spPr>
          <a:xfrm>
            <a:off x="916152" y="1015255"/>
            <a:ext cx="5400568" cy="461665"/>
          </a:xfrm>
          <a:prstGeom prst="rect">
            <a:avLst/>
          </a:prstGeom>
          <a:noFill/>
        </p:spPr>
        <p:txBody>
          <a:bodyPr wrap="square" rtlCol="0">
            <a:spAutoFit/>
          </a:bodyPr>
          <a:lstStyle/>
          <a:p>
            <a:r>
              <a:rPr lang="en-US" sz="2400" b="1" dirty="0">
                <a:latin typeface="Times New Roman" pitchFamily="18" charset="0"/>
                <a:cs typeface="Times New Roman" pitchFamily="18" charset="0"/>
              </a:rPr>
              <a:t>HARDWARE REQUIREMENTS:</a:t>
            </a:r>
          </a:p>
        </p:txBody>
      </p:sp>
    </p:spTree>
    <p:extLst>
      <p:ext uri="{BB962C8B-B14F-4D97-AF65-F5344CB8AC3E}">
        <p14:creationId xmlns:p14="http://schemas.microsoft.com/office/powerpoint/2010/main" val="954432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1379</TotalTime>
  <Words>1623</Words>
  <Application>Microsoft Office PowerPoint</Application>
  <PresentationFormat>Widescreen</PresentationFormat>
  <Paragraphs>123</Paragraphs>
  <Slides>23</Slides>
  <Notes>0</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2_Office Theme</vt:lpstr>
      <vt:lpstr>PowerPoint Presentation</vt:lpstr>
      <vt:lpstr> Abstract</vt:lpstr>
      <vt:lpstr>Introduction</vt:lpstr>
      <vt:lpstr>Existing System</vt:lpstr>
      <vt:lpstr>Demerits of Existing System</vt:lpstr>
      <vt:lpstr>Proposed System </vt:lpstr>
      <vt:lpstr>PowerPoint Presentation</vt:lpstr>
      <vt:lpstr>Centralized Architecture Diagram</vt:lpstr>
      <vt:lpstr>System Specifications</vt:lpstr>
      <vt:lpstr>SOFTWARE REQUIREMENTS:</vt:lpstr>
      <vt:lpstr>List Of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MANIVANNAN C</cp:lastModifiedBy>
  <cp:revision>157</cp:revision>
  <dcterms:modified xsi:type="dcterms:W3CDTF">2025-05-25T07:00:51Z</dcterms:modified>
</cp:coreProperties>
</file>